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70" r:id="rId7"/>
    <p:sldId id="263" r:id="rId8"/>
    <p:sldId id="262" r:id="rId9"/>
    <p:sldId id="272" r:id="rId10"/>
    <p:sldId id="264" r:id="rId11"/>
    <p:sldId id="276" r:id="rId12"/>
    <p:sldId id="275" r:id="rId13"/>
    <p:sldId id="265" r:id="rId14"/>
    <p:sldId id="266" r:id="rId15"/>
    <p:sldId id="269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D36DA2-5B37-0FF1-4748-7232B973EA8A}" v="505" dt="2025-04-24T11:45:27.4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95E163-C9D8-4D54-B507-7B68D57A6552}" type="doc">
      <dgm:prSet loTypeId="urn:microsoft.com/office/officeart/2018/5/layout/CenteredIconLabelDescriptionList" loCatId="icon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7009A753-D5C5-4B69-B96B-66F34D4E56FE}">
      <dgm:prSet/>
      <dgm:spPr/>
      <dgm:t>
        <a:bodyPr/>
        <a:lstStyle/>
        <a:p>
          <a:pPr>
            <a:defRPr b="1"/>
          </a:pPr>
          <a:r>
            <a:rPr lang="it-IT"/>
            <a:t>Obiettivi principali</a:t>
          </a:r>
          <a:endParaRPr lang="en-US"/>
        </a:p>
      </dgm:t>
    </dgm:pt>
    <dgm:pt modelId="{1E94FAC9-CE90-400B-B3E1-36AC50F542BC}" type="parTrans" cxnId="{3619D230-F62B-480A-A7F1-E72268B9DCA8}">
      <dgm:prSet/>
      <dgm:spPr/>
      <dgm:t>
        <a:bodyPr/>
        <a:lstStyle/>
        <a:p>
          <a:endParaRPr lang="en-US"/>
        </a:p>
      </dgm:t>
    </dgm:pt>
    <dgm:pt modelId="{8635F5F3-F0FB-47DB-9330-D1ADEDBF883D}" type="sibTrans" cxnId="{3619D230-F62B-480A-A7F1-E72268B9DCA8}">
      <dgm:prSet/>
      <dgm:spPr/>
      <dgm:t>
        <a:bodyPr/>
        <a:lstStyle/>
        <a:p>
          <a:endParaRPr lang="en-US"/>
        </a:p>
      </dgm:t>
    </dgm:pt>
    <dgm:pt modelId="{84A224B7-F706-4260-9BE4-2DA7B07C6E41}">
      <dgm:prSet/>
      <dgm:spPr/>
      <dgm:t>
        <a:bodyPr/>
        <a:lstStyle/>
        <a:p>
          <a:r>
            <a:rPr lang="it-IT"/>
            <a:t>Promuovere l'accoglienza</a:t>
          </a:r>
          <a:endParaRPr lang="en-US"/>
        </a:p>
      </dgm:t>
    </dgm:pt>
    <dgm:pt modelId="{A2BCC5DA-B4AF-409B-A129-B825590BA747}" type="parTrans" cxnId="{F461B6D7-F4A8-4CB3-95A2-90EBDF8D5F60}">
      <dgm:prSet/>
      <dgm:spPr/>
      <dgm:t>
        <a:bodyPr/>
        <a:lstStyle/>
        <a:p>
          <a:endParaRPr lang="en-US"/>
        </a:p>
      </dgm:t>
    </dgm:pt>
    <dgm:pt modelId="{0F182384-4673-4BB8-9590-8A3AB2AEF22C}" type="sibTrans" cxnId="{F461B6D7-F4A8-4CB3-95A2-90EBDF8D5F60}">
      <dgm:prSet/>
      <dgm:spPr/>
      <dgm:t>
        <a:bodyPr/>
        <a:lstStyle/>
        <a:p>
          <a:endParaRPr lang="en-US"/>
        </a:p>
      </dgm:t>
    </dgm:pt>
    <dgm:pt modelId="{9F5AFE7F-A373-4078-B1AC-7B2D5302DA9E}">
      <dgm:prSet/>
      <dgm:spPr/>
      <dgm:t>
        <a:bodyPr/>
        <a:lstStyle/>
        <a:p>
          <a:r>
            <a:rPr lang="it-IT"/>
            <a:t>Incrementare la ricettività turistica</a:t>
          </a:r>
          <a:endParaRPr lang="en-US"/>
        </a:p>
      </dgm:t>
    </dgm:pt>
    <dgm:pt modelId="{18E9C971-7358-4F0C-B94C-4BCCC1C45FCF}" type="parTrans" cxnId="{1629541E-E05B-4343-ABD6-DE179667AF85}">
      <dgm:prSet/>
      <dgm:spPr/>
      <dgm:t>
        <a:bodyPr/>
        <a:lstStyle/>
        <a:p>
          <a:endParaRPr lang="en-US"/>
        </a:p>
      </dgm:t>
    </dgm:pt>
    <dgm:pt modelId="{22869B19-E96B-40EB-AF02-EC10A5A53D7B}" type="sibTrans" cxnId="{1629541E-E05B-4343-ABD6-DE179667AF85}">
      <dgm:prSet/>
      <dgm:spPr/>
      <dgm:t>
        <a:bodyPr/>
        <a:lstStyle/>
        <a:p>
          <a:endParaRPr lang="en-US"/>
        </a:p>
      </dgm:t>
    </dgm:pt>
    <dgm:pt modelId="{0A86DDC8-8680-4617-8D4D-79C3976468C5}">
      <dgm:prSet/>
      <dgm:spPr/>
      <dgm:t>
        <a:bodyPr/>
        <a:lstStyle/>
        <a:p>
          <a:pPr>
            <a:defRPr b="1"/>
          </a:pPr>
          <a:r>
            <a:rPr lang="it-IT"/>
            <a:t>Destinazioni target</a:t>
          </a:r>
          <a:endParaRPr lang="en-US"/>
        </a:p>
      </dgm:t>
    </dgm:pt>
    <dgm:pt modelId="{BCDCDE12-E774-4610-98C2-0D1AFC88AEB5}" type="parTrans" cxnId="{5BF37AFC-1542-48D9-BA58-2EF677390354}">
      <dgm:prSet/>
      <dgm:spPr/>
      <dgm:t>
        <a:bodyPr/>
        <a:lstStyle/>
        <a:p>
          <a:endParaRPr lang="en-US"/>
        </a:p>
      </dgm:t>
    </dgm:pt>
    <dgm:pt modelId="{7B0BAD08-2412-4EE8-9894-E145A83627DB}" type="sibTrans" cxnId="{5BF37AFC-1542-48D9-BA58-2EF677390354}">
      <dgm:prSet/>
      <dgm:spPr/>
      <dgm:t>
        <a:bodyPr/>
        <a:lstStyle/>
        <a:p>
          <a:endParaRPr lang="en-US"/>
        </a:p>
      </dgm:t>
    </dgm:pt>
    <dgm:pt modelId="{014EDC08-3BE0-4013-9912-1F4A4FB2F6C0}">
      <dgm:prSet/>
      <dgm:spPr/>
      <dgm:t>
        <a:bodyPr/>
        <a:lstStyle/>
        <a:p>
          <a:r>
            <a:rPr lang="it-IT"/>
            <a:t>Borghi storici</a:t>
          </a:r>
          <a:endParaRPr lang="en-US"/>
        </a:p>
      </dgm:t>
    </dgm:pt>
    <dgm:pt modelId="{01BF16EB-41C2-4B8C-86F2-1DC6ECA1A39C}" type="parTrans" cxnId="{4C27516D-5046-4160-9128-26C978901906}">
      <dgm:prSet/>
      <dgm:spPr/>
      <dgm:t>
        <a:bodyPr/>
        <a:lstStyle/>
        <a:p>
          <a:endParaRPr lang="en-US"/>
        </a:p>
      </dgm:t>
    </dgm:pt>
    <dgm:pt modelId="{A8022706-6F40-498B-BC91-F20D7E402010}" type="sibTrans" cxnId="{4C27516D-5046-4160-9128-26C978901906}">
      <dgm:prSet/>
      <dgm:spPr/>
      <dgm:t>
        <a:bodyPr/>
        <a:lstStyle/>
        <a:p>
          <a:endParaRPr lang="en-US"/>
        </a:p>
      </dgm:t>
    </dgm:pt>
    <dgm:pt modelId="{2CD1AA34-B0CD-452D-B415-285D455E78DF}">
      <dgm:prSet/>
      <dgm:spPr/>
      <dgm:t>
        <a:bodyPr/>
        <a:lstStyle/>
        <a:p>
          <a:r>
            <a:rPr lang="it-IT"/>
            <a:t>Centri storici delle Marche</a:t>
          </a:r>
          <a:endParaRPr lang="en-US"/>
        </a:p>
      </dgm:t>
    </dgm:pt>
    <dgm:pt modelId="{F64CFF8E-2D5F-413F-AE0B-114631F1CCFF}" type="parTrans" cxnId="{D09D9230-666B-4F70-8AD2-47D3D8A02B42}">
      <dgm:prSet/>
      <dgm:spPr/>
      <dgm:t>
        <a:bodyPr/>
        <a:lstStyle/>
        <a:p>
          <a:endParaRPr lang="en-US"/>
        </a:p>
      </dgm:t>
    </dgm:pt>
    <dgm:pt modelId="{611D8280-40C8-41A5-B018-19BC399D9375}" type="sibTrans" cxnId="{D09D9230-666B-4F70-8AD2-47D3D8A02B42}">
      <dgm:prSet/>
      <dgm:spPr/>
      <dgm:t>
        <a:bodyPr/>
        <a:lstStyle/>
        <a:p>
          <a:endParaRPr lang="en-US"/>
        </a:p>
      </dgm:t>
    </dgm:pt>
    <dgm:pt modelId="{3A7E27CE-05F0-455C-A9BA-ECAB95B3B000}" type="pres">
      <dgm:prSet presAssocID="{4D95E163-C9D8-4D54-B507-7B68D57A6552}" presName="root" presStyleCnt="0">
        <dgm:presLayoutVars>
          <dgm:dir/>
          <dgm:resizeHandles val="exact"/>
        </dgm:presLayoutVars>
      </dgm:prSet>
      <dgm:spPr/>
    </dgm:pt>
    <dgm:pt modelId="{3A99B186-51FE-492F-82ED-E8DA81B562EF}" type="pres">
      <dgm:prSet presAssocID="{7009A753-D5C5-4B69-B96B-66F34D4E56FE}" presName="compNode" presStyleCnt="0"/>
      <dgm:spPr/>
    </dgm:pt>
    <dgm:pt modelId="{FEA46281-A275-40AD-853C-DFD5708C9738}" type="pres">
      <dgm:prSet presAssocID="{7009A753-D5C5-4B69-B96B-66F34D4E56F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iro a segno"/>
        </a:ext>
      </dgm:extLst>
    </dgm:pt>
    <dgm:pt modelId="{2C967D18-321F-40E9-B6A9-ABB2FEA89709}" type="pres">
      <dgm:prSet presAssocID="{7009A753-D5C5-4B69-B96B-66F34D4E56FE}" presName="iconSpace" presStyleCnt="0"/>
      <dgm:spPr/>
    </dgm:pt>
    <dgm:pt modelId="{7965C8BB-917A-45B9-B94B-F6EAABF3702F}" type="pres">
      <dgm:prSet presAssocID="{7009A753-D5C5-4B69-B96B-66F34D4E56FE}" presName="parTx" presStyleLbl="revTx" presStyleIdx="0" presStyleCnt="4">
        <dgm:presLayoutVars>
          <dgm:chMax val="0"/>
          <dgm:chPref val="0"/>
        </dgm:presLayoutVars>
      </dgm:prSet>
      <dgm:spPr/>
    </dgm:pt>
    <dgm:pt modelId="{C23ED3ED-5F3C-4C68-8C75-F9BB536B0E64}" type="pres">
      <dgm:prSet presAssocID="{7009A753-D5C5-4B69-B96B-66F34D4E56FE}" presName="txSpace" presStyleCnt="0"/>
      <dgm:spPr/>
    </dgm:pt>
    <dgm:pt modelId="{AB1A83EB-3507-48A9-B28E-CCAD81692F75}" type="pres">
      <dgm:prSet presAssocID="{7009A753-D5C5-4B69-B96B-66F34D4E56FE}" presName="desTx" presStyleLbl="revTx" presStyleIdx="1" presStyleCnt="4">
        <dgm:presLayoutVars/>
      </dgm:prSet>
      <dgm:spPr/>
    </dgm:pt>
    <dgm:pt modelId="{DA4DEAEE-0E7A-4BA5-8994-A1B40AED8E91}" type="pres">
      <dgm:prSet presAssocID="{8635F5F3-F0FB-47DB-9330-D1ADEDBF883D}" presName="sibTrans" presStyleCnt="0"/>
      <dgm:spPr/>
    </dgm:pt>
    <dgm:pt modelId="{2EB0093A-FD22-48F7-950A-F9314107622A}" type="pres">
      <dgm:prSet presAssocID="{0A86DDC8-8680-4617-8D4D-79C3976468C5}" presName="compNode" presStyleCnt="0"/>
      <dgm:spPr/>
    </dgm:pt>
    <dgm:pt modelId="{EEF7A0EA-70C8-4247-9593-2A9C085DBA24}" type="pres">
      <dgm:prSet presAssocID="{0A86DDC8-8680-4617-8D4D-79C3976468C5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ndicatore"/>
        </a:ext>
      </dgm:extLst>
    </dgm:pt>
    <dgm:pt modelId="{EB659751-6DD1-450C-91DB-980E00013F4F}" type="pres">
      <dgm:prSet presAssocID="{0A86DDC8-8680-4617-8D4D-79C3976468C5}" presName="iconSpace" presStyleCnt="0"/>
      <dgm:spPr/>
    </dgm:pt>
    <dgm:pt modelId="{00F65C55-47CF-42A2-8E8B-4C50739B0EF2}" type="pres">
      <dgm:prSet presAssocID="{0A86DDC8-8680-4617-8D4D-79C3976468C5}" presName="parTx" presStyleLbl="revTx" presStyleIdx="2" presStyleCnt="4">
        <dgm:presLayoutVars>
          <dgm:chMax val="0"/>
          <dgm:chPref val="0"/>
        </dgm:presLayoutVars>
      </dgm:prSet>
      <dgm:spPr/>
    </dgm:pt>
    <dgm:pt modelId="{F773FF84-BC9F-4394-8137-4A3CBC332AFE}" type="pres">
      <dgm:prSet presAssocID="{0A86DDC8-8680-4617-8D4D-79C3976468C5}" presName="txSpace" presStyleCnt="0"/>
      <dgm:spPr/>
    </dgm:pt>
    <dgm:pt modelId="{89FBEE7D-AAEF-4F4C-B994-18A0D9A81CF3}" type="pres">
      <dgm:prSet presAssocID="{0A86DDC8-8680-4617-8D4D-79C3976468C5}" presName="desTx" presStyleLbl="revTx" presStyleIdx="3" presStyleCnt="4">
        <dgm:presLayoutVars/>
      </dgm:prSet>
      <dgm:spPr/>
    </dgm:pt>
  </dgm:ptLst>
  <dgm:cxnLst>
    <dgm:cxn modelId="{9C44F006-F1FC-49EF-B4B6-C5F39A850AF9}" type="presOf" srcId="{4D95E163-C9D8-4D54-B507-7B68D57A6552}" destId="{3A7E27CE-05F0-455C-A9BA-ECAB95B3B000}" srcOrd="0" destOrd="0" presId="urn:microsoft.com/office/officeart/2018/5/layout/CenteredIconLabelDescriptionList"/>
    <dgm:cxn modelId="{1629541E-E05B-4343-ABD6-DE179667AF85}" srcId="{7009A753-D5C5-4B69-B96B-66F34D4E56FE}" destId="{9F5AFE7F-A373-4078-B1AC-7B2D5302DA9E}" srcOrd="1" destOrd="0" parTransId="{18E9C971-7358-4F0C-B94C-4BCCC1C45FCF}" sibTransId="{22869B19-E96B-40EB-AF02-EC10A5A53D7B}"/>
    <dgm:cxn modelId="{D09D9230-666B-4F70-8AD2-47D3D8A02B42}" srcId="{0A86DDC8-8680-4617-8D4D-79C3976468C5}" destId="{2CD1AA34-B0CD-452D-B415-285D455E78DF}" srcOrd="1" destOrd="0" parTransId="{F64CFF8E-2D5F-413F-AE0B-114631F1CCFF}" sibTransId="{611D8280-40C8-41A5-B018-19BC399D9375}"/>
    <dgm:cxn modelId="{3619D230-F62B-480A-A7F1-E72268B9DCA8}" srcId="{4D95E163-C9D8-4D54-B507-7B68D57A6552}" destId="{7009A753-D5C5-4B69-B96B-66F34D4E56FE}" srcOrd="0" destOrd="0" parTransId="{1E94FAC9-CE90-400B-B3E1-36AC50F542BC}" sibTransId="{8635F5F3-F0FB-47DB-9330-D1ADEDBF883D}"/>
    <dgm:cxn modelId="{FE3F514C-3912-4958-8F11-351E79FCE666}" type="presOf" srcId="{2CD1AA34-B0CD-452D-B415-285D455E78DF}" destId="{89FBEE7D-AAEF-4F4C-B994-18A0D9A81CF3}" srcOrd="0" destOrd="1" presId="urn:microsoft.com/office/officeart/2018/5/layout/CenteredIconLabelDescriptionList"/>
    <dgm:cxn modelId="{4C27516D-5046-4160-9128-26C978901906}" srcId="{0A86DDC8-8680-4617-8D4D-79C3976468C5}" destId="{014EDC08-3BE0-4013-9912-1F4A4FB2F6C0}" srcOrd="0" destOrd="0" parTransId="{01BF16EB-41C2-4B8C-86F2-1DC6ECA1A39C}" sibTransId="{A8022706-6F40-498B-BC91-F20D7E402010}"/>
    <dgm:cxn modelId="{78AE867D-91E9-4631-8F80-49650BC9FA55}" type="presOf" srcId="{014EDC08-3BE0-4013-9912-1F4A4FB2F6C0}" destId="{89FBEE7D-AAEF-4F4C-B994-18A0D9A81CF3}" srcOrd="0" destOrd="0" presId="urn:microsoft.com/office/officeart/2018/5/layout/CenteredIconLabelDescriptionList"/>
    <dgm:cxn modelId="{70470386-5F5D-4972-B7E7-3909BC99664E}" type="presOf" srcId="{7009A753-D5C5-4B69-B96B-66F34D4E56FE}" destId="{7965C8BB-917A-45B9-B94B-F6EAABF3702F}" srcOrd="0" destOrd="0" presId="urn:microsoft.com/office/officeart/2018/5/layout/CenteredIconLabelDescriptionList"/>
    <dgm:cxn modelId="{E9B31FAE-744F-4D59-86AF-21B0F1CCA143}" type="presOf" srcId="{0A86DDC8-8680-4617-8D4D-79C3976468C5}" destId="{00F65C55-47CF-42A2-8E8B-4C50739B0EF2}" srcOrd="0" destOrd="0" presId="urn:microsoft.com/office/officeart/2018/5/layout/CenteredIconLabelDescriptionList"/>
    <dgm:cxn modelId="{4CB299BA-8880-43F8-B56D-87391879BFB9}" type="presOf" srcId="{9F5AFE7F-A373-4078-B1AC-7B2D5302DA9E}" destId="{AB1A83EB-3507-48A9-B28E-CCAD81692F75}" srcOrd="0" destOrd="1" presId="urn:microsoft.com/office/officeart/2018/5/layout/CenteredIconLabelDescriptionList"/>
    <dgm:cxn modelId="{F461B6D7-F4A8-4CB3-95A2-90EBDF8D5F60}" srcId="{7009A753-D5C5-4B69-B96B-66F34D4E56FE}" destId="{84A224B7-F706-4260-9BE4-2DA7B07C6E41}" srcOrd="0" destOrd="0" parTransId="{A2BCC5DA-B4AF-409B-A129-B825590BA747}" sibTransId="{0F182384-4673-4BB8-9590-8A3AB2AEF22C}"/>
    <dgm:cxn modelId="{1F45D7E6-1481-4E7A-AC6D-9BBD9827BF1B}" type="presOf" srcId="{84A224B7-F706-4260-9BE4-2DA7B07C6E41}" destId="{AB1A83EB-3507-48A9-B28E-CCAD81692F75}" srcOrd="0" destOrd="0" presId="urn:microsoft.com/office/officeart/2018/5/layout/CenteredIconLabelDescriptionList"/>
    <dgm:cxn modelId="{5BF37AFC-1542-48D9-BA58-2EF677390354}" srcId="{4D95E163-C9D8-4D54-B507-7B68D57A6552}" destId="{0A86DDC8-8680-4617-8D4D-79C3976468C5}" srcOrd="1" destOrd="0" parTransId="{BCDCDE12-E774-4610-98C2-0D1AFC88AEB5}" sibTransId="{7B0BAD08-2412-4EE8-9894-E145A83627DB}"/>
    <dgm:cxn modelId="{4624F3EE-1D58-40CE-A95B-D53E38BF65CB}" type="presParOf" srcId="{3A7E27CE-05F0-455C-A9BA-ECAB95B3B000}" destId="{3A99B186-51FE-492F-82ED-E8DA81B562EF}" srcOrd="0" destOrd="0" presId="urn:microsoft.com/office/officeart/2018/5/layout/CenteredIconLabelDescriptionList"/>
    <dgm:cxn modelId="{9E9990E0-7881-436B-ADF8-0702302BAC85}" type="presParOf" srcId="{3A99B186-51FE-492F-82ED-E8DA81B562EF}" destId="{FEA46281-A275-40AD-853C-DFD5708C9738}" srcOrd="0" destOrd="0" presId="urn:microsoft.com/office/officeart/2018/5/layout/CenteredIconLabelDescriptionList"/>
    <dgm:cxn modelId="{0C71637A-C26B-42AE-93F5-E70F3104AE83}" type="presParOf" srcId="{3A99B186-51FE-492F-82ED-E8DA81B562EF}" destId="{2C967D18-321F-40E9-B6A9-ABB2FEA89709}" srcOrd="1" destOrd="0" presId="urn:microsoft.com/office/officeart/2018/5/layout/CenteredIconLabelDescriptionList"/>
    <dgm:cxn modelId="{0B93FF52-FFC7-4A7C-8ED9-F7CA06F0F140}" type="presParOf" srcId="{3A99B186-51FE-492F-82ED-E8DA81B562EF}" destId="{7965C8BB-917A-45B9-B94B-F6EAABF3702F}" srcOrd="2" destOrd="0" presId="urn:microsoft.com/office/officeart/2018/5/layout/CenteredIconLabelDescriptionList"/>
    <dgm:cxn modelId="{62341758-B5BB-44AD-8C05-1E7E2B53F4AE}" type="presParOf" srcId="{3A99B186-51FE-492F-82ED-E8DA81B562EF}" destId="{C23ED3ED-5F3C-4C68-8C75-F9BB536B0E64}" srcOrd="3" destOrd="0" presId="urn:microsoft.com/office/officeart/2018/5/layout/CenteredIconLabelDescriptionList"/>
    <dgm:cxn modelId="{05A55A4E-DE39-4360-B3A0-AFD7C8E1BFB4}" type="presParOf" srcId="{3A99B186-51FE-492F-82ED-E8DA81B562EF}" destId="{AB1A83EB-3507-48A9-B28E-CCAD81692F75}" srcOrd="4" destOrd="0" presId="urn:microsoft.com/office/officeart/2018/5/layout/CenteredIconLabelDescriptionList"/>
    <dgm:cxn modelId="{C3809032-74A2-43CB-AB82-193187196FF3}" type="presParOf" srcId="{3A7E27CE-05F0-455C-A9BA-ECAB95B3B000}" destId="{DA4DEAEE-0E7A-4BA5-8994-A1B40AED8E91}" srcOrd="1" destOrd="0" presId="urn:microsoft.com/office/officeart/2018/5/layout/CenteredIconLabelDescriptionList"/>
    <dgm:cxn modelId="{6F82985F-17F1-4BA7-B9E3-FB3C7540DA2B}" type="presParOf" srcId="{3A7E27CE-05F0-455C-A9BA-ECAB95B3B000}" destId="{2EB0093A-FD22-48F7-950A-F9314107622A}" srcOrd="2" destOrd="0" presId="urn:microsoft.com/office/officeart/2018/5/layout/CenteredIconLabelDescriptionList"/>
    <dgm:cxn modelId="{4CD0374F-739C-4DA1-8BE6-D862917D0699}" type="presParOf" srcId="{2EB0093A-FD22-48F7-950A-F9314107622A}" destId="{EEF7A0EA-70C8-4247-9593-2A9C085DBA24}" srcOrd="0" destOrd="0" presId="urn:microsoft.com/office/officeart/2018/5/layout/CenteredIconLabelDescriptionList"/>
    <dgm:cxn modelId="{81C53802-48D8-4B96-8EC4-95031F34BF16}" type="presParOf" srcId="{2EB0093A-FD22-48F7-950A-F9314107622A}" destId="{EB659751-6DD1-450C-91DB-980E00013F4F}" srcOrd="1" destOrd="0" presId="urn:microsoft.com/office/officeart/2018/5/layout/CenteredIconLabelDescriptionList"/>
    <dgm:cxn modelId="{37DFAB8F-80DC-4862-B2E2-6678B070D417}" type="presParOf" srcId="{2EB0093A-FD22-48F7-950A-F9314107622A}" destId="{00F65C55-47CF-42A2-8E8B-4C50739B0EF2}" srcOrd="2" destOrd="0" presId="urn:microsoft.com/office/officeart/2018/5/layout/CenteredIconLabelDescriptionList"/>
    <dgm:cxn modelId="{217911A6-3CF6-47B3-9CBF-9EE9FECC744C}" type="presParOf" srcId="{2EB0093A-FD22-48F7-950A-F9314107622A}" destId="{F773FF84-BC9F-4394-8137-4A3CBC332AFE}" srcOrd="3" destOrd="0" presId="urn:microsoft.com/office/officeart/2018/5/layout/CenteredIconLabelDescriptionList"/>
    <dgm:cxn modelId="{3E47EBF1-B0C6-4189-A0B9-232D1BB522FC}" type="presParOf" srcId="{2EB0093A-FD22-48F7-950A-F9314107622A}" destId="{89FBEE7D-AAEF-4F4C-B994-18A0D9A81CF3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B62D667-9451-430B-92C5-B3F3F2BD94F6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54FA3C9B-203F-4735-B18E-20B5A00118FC}">
      <dgm:prSet/>
      <dgm:spPr/>
      <dgm:t>
        <a:bodyPr/>
        <a:lstStyle/>
        <a:p>
          <a:pPr>
            <a:lnSpc>
              <a:spcPct val="100000"/>
            </a:lnSpc>
          </a:pPr>
          <a:r>
            <a:rPr lang="it-IT" dirty="0"/>
            <a:t>·       </a:t>
          </a:r>
          <a:r>
            <a:rPr lang="it-IT" dirty="0">
              <a:latin typeface="Calibri"/>
              <a:ea typeface="Calibri"/>
              <a:cs typeface="Calibri"/>
            </a:rPr>
            <a:t>  Email: laura.penna@regione.marche.it</a:t>
          </a:r>
          <a:endParaRPr lang="en-US" dirty="0">
            <a:latin typeface="Calibri"/>
            <a:ea typeface="Calibri"/>
            <a:cs typeface="Calibri"/>
          </a:endParaRPr>
        </a:p>
      </dgm:t>
    </dgm:pt>
    <dgm:pt modelId="{F21FF83F-DB58-4468-BB3A-E1EC4D732AAA}" type="parTrans" cxnId="{C5DCF2DC-316B-47A8-BC72-9C79C5AB9513}">
      <dgm:prSet/>
      <dgm:spPr/>
      <dgm:t>
        <a:bodyPr/>
        <a:lstStyle/>
        <a:p>
          <a:endParaRPr lang="en-US"/>
        </a:p>
      </dgm:t>
    </dgm:pt>
    <dgm:pt modelId="{AFD42DC2-113F-4DCE-B0C4-99F1C126DA7C}" type="sibTrans" cxnId="{C5DCF2DC-316B-47A8-BC72-9C79C5AB9513}">
      <dgm:prSet/>
      <dgm:spPr/>
      <dgm:t>
        <a:bodyPr/>
        <a:lstStyle/>
        <a:p>
          <a:endParaRPr lang="en-US"/>
        </a:p>
      </dgm:t>
    </dgm:pt>
    <dgm:pt modelId="{595AF0C0-A587-43E6-900D-6D52D3A30816}">
      <dgm:prSet/>
      <dgm:spPr/>
      <dgm:t>
        <a:bodyPr/>
        <a:lstStyle/>
        <a:p>
          <a:pPr>
            <a:lnSpc>
              <a:spcPct val="100000"/>
            </a:lnSpc>
          </a:pPr>
          <a:r>
            <a:rPr lang="it-IT" dirty="0"/>
            <a:t>·         </a:t>
          </a:r>
          <a:r>
            <a:rPr lang="it-IT" dirty="0">
              <a:latin typeface="Calibri"/>
              <a:ea typeface="Calibri"/>
              <a:cs typeface="Calibri"/>
            </a:rPr>
            <a:t>Telefono:   071 806.2225 - 070 806.2462</a:t>
          </a:r>
          <a:endParaRPr lang="en-US" dirty="0">
            <a:latin typeface="Calibri"/>
            <a:ea typeface="Calibri"/>
            <a:cs typeface="Calibri"/>
          </a:endParaRPr>
        </a:p>
      </dgm:t>
    </dgm:pt>
    <dgm:pt modelId="{FB39AB29-8824-48A9-A2B0-D1176CDDBFAD}" type="parTrans" cxnId="{EB61E9DA-DDEF-4744-852C-F248D6D13A0D}">
      <dgm:prSet/>
      <dgm:spPr/>
      <dgm:t>
        <a:bodyPr/>
        <a:lstStyle/>
        <a:p>
          <a:endParaRPr lang="en-US"/>
        </a:p>
      </dgm:t>
    </dgm:pt>
    <dgm:pt modelId="{D3FCA523-697C-42FA-9B13-11610F3BCC22}" type="sibTrans" cxnId="{EB61E9DA-DDEF-4744-852C-F248D6D13A0D}">
      <dgm:prSet/>
      <dgm:spPr/>
      <dgm:t>
        <a:bodyPr/>
        <a:lstStyle/>
        <a:p>
          <a:endParaRPr lang="en-US"/>
        </a:p>
      </dgm:t>
    </dgm:pt>
    <dgm:pt modelId="{D3B033BA-8759-4F87-9231-3D674B143887}">
      <dgm:prSet/>
      <dgm:spPr/>
      <dgm:t>
        <a:bodyPr/>
        <a:lstStyle/>
        <a:p>
          <a:pPr>
            <a:lnSpc>
              <a:spcPct val="100000"/>
            </a:lnSpc>
          </a:pPr>
          <a:r>
            <a:rPr lang="it-IT" dirty="0"/>
            <a:t>·         Sito web:</a:t>
          </a:r>
          <a:r>
            <a:rPr lang="it-IT" dirty="0">
              <a:latin typeface="Walbaum Display Light"/>
            </a:rPr>
            <a:t>  </a:t>
          </a:r>
          <a:r>
            <a:rPr lang="it-IT" dirty="0"/>
            <a:t>https://www.regione.marche.it/Entra-in-Regione/Bandi-e-opportunita/Bandi-in-uscita/p/1/t/2/f/-1?idb=8857</a:t>
          </a:r>
          <a:endParaRPr lang="en-US" dirty="0"/>
        </a:p>
      </dgm:t>
    </dgm:pt>
    <dgm:pt modelId="{A51590C7-87A1-4925-85E8-1BCD02964D3E}" type="parTrans" cxnId="{367991BD-8FD2-4EE2-AFE7-B3ECEA9135C5}">
      <dgm:prSet/>
      <dgm:spPr/>
      <dgm:t>
        <a:bodyPr/>
        <a:lstStyle/>
        <a:p>
          <a:endParaRPr lang="en-US"/>
        </a:p>
      </dgm:t>
    </dgm:pt>
    <dgm:pt modelId="{3F4862F6-3E6F-4E1E-BE66-5F2A3AE9A088}" type="sibTrans" cxnId="{367991BD-8FD2-4EE2-AFE7-B3ECEA9135C5}">
      <dgm:prSet/>
      <dgm:spPr/>
      <dgm:t>
        <a:bodyPr/>
        <a:lstStyle/>
        <a:p>
          <a:endParaRPr lang="en-US"/>
        </a:p>
      </dgm:t>
    </dgm:pt>
    <dgm:pt modelId="{70F5D22C-1BFC-4D4C-ADDA-AF95E136C8DA}" type="pres">
      <dgm:prSet presAssocID="{CB62D667-9451-430B-92C5-B3F3F2BD94F6}" presName="root" presStyleCnt="0">
        <dgm:presLayoutVars>
          <dgm:dir/>
          <dgm:resizeHandles val="exact"/>
        </dgm:presLayoutVars>
      </dgm:prSet>
      <dgm:spPr/>
    </dgm:pt>
    <dgm:pt modelId="{9413F107-A892-4476-A7F2-B6695A938B8E}" type="pres">
      <dgm:prSet presAssocID="{54FA3C9B-203F-4735-B18E-20B5A00118FC}" presName="compNode" presStyleCnt="0"/>
      <dgm:spPr/>
    </dgm:pt>
    <dgm:pt modelId="{4B2B8A60-E016-4D76-A4BD-8ED916F1D1F0}" type="pres">
      <dgm:prSet presAssocID="{54FA3C9B-203F-4735-B18E-20B5A00118FC}" presName="bgRect" presStyleLbl="bgShp" presStyleIdx="0" presStyleCnt="3"/>
      <dgm:spPr/>
    </dgm:pt>
    <dgm:pt modelId="{BEA12579-6399-4C8A-A6EB-02533D58E55A}" type="pres">
      <dgm:prSet presAssocID="{54FA3C9B-203F-4735-B18E-20B5A00118FC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osta elettronica"/>
        </a:ext>
      </dgm:extLst>
    </dgm:pt>
    <dgm:pt modelId="{D36481E2-4F51-49D5-A5EB-FF5ADB0A1423}" type="pres">
      <dgm:prSet presAssocID="{54FA3C9B-203F-4735-B18E-20B5A00118FC}" presName="spaceRect" presStyleCnt="0"/>
      <dgm:spPr/>
    </dgm:pt>
    <dgm:pt modelId="{DA35FC1F-17B9-4F1B-AEE9-BEBEB76D64B3}" type="pres">
      <dgm:prSet presAssocID="{54FA3C9B-203F-4735-B18E-20B5A00118FC}" presName="parTx" presStyleLbl="revTx" presStyleIdx="0" presStyleCnt="3">
        <dgm:presLayoutVars>
          <dgm:chMax val="0"/>
          <dgm:chPref val="0"/>
        </dgm:presLayoutVars>
      </dgm:prSet>
      <dgm:spPr/>
    </dgm:pt>
    <dgm:pt modelId="{6CD349F7-F870-45FC-8C58-C6C127BB798D}" type="pres">
      <dgm:prSet presAssocID="{AFD42DC2-113F-4DCE-B0C4-99F1C126DA7C}" presName="sibTrans" presStyleCnt="0"/>
      <dgm:spPr/>
    </dgm:pt>
    <dgm:pt modelId="{DE8292C0-D8F6-4E89-9EDC-C751181EAF66}" type="pres">
      <dgm:prSet presAssocID="{595AF0C0-A587-43E6-900D-6D52D3A30816}" presName="compNode" presStyleCnt="0"/>
      <dgm:spPr/>
    </dgm:pt>
    <dgm:pt modelId="{9FEDFE11-9437-485A-8D16-3C4F74BF4AC0}" type="pres">
      <dgm:prSet presAssocID="{595AF0C0-A587-43E6-900D-6D52D3A30816}" presName="bgRect" presStyleLbl="bgShp" presStyleIdx="1" presStyleCnt="3"/>
      <dgm:spPr/>
    </dgm:pt>
    <dgm:pt modelId="{258EDC0D-54D7-4F8F-82BE-D5E88893004C}" type="pres">
      <dgm:prSet presAssocID="{595AF0C0-A587-43E6-900D-6D52D3A3081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rnetta"/>
        </a:ext>
      </dgm:extLst>
    </dgm:pt>
    <dgm:pt modelId="{4C6AD7AC-C130-439F-8729-2F40F52CD877}" type="pres">
      <dgm:prSet presAssocID="{595AF0C0-A587-43E6-900D-6D52D3A30816}" presName="spaceRect" presStyleCnt="0"/>
      <dgm:spPr/>
    </dgm:pt>
    <dgm:pt modelId="{EEA24897-351E-4BD1-97FB-CB330453C243}" type="pres">
      <dgm:prSet presAssocID="{595AF0C0-A587-43E6-900D-6D52D3A30816}" presName="parTx" presStyleLbl="revTx" presStyleIdx="1" presStyleCnt="3">
        <dgm:presLayoutVars>
          <dgm:chMax val="0"/>
          <dgm:chPref val="0"/>
        </dgm:presLayoutVars>
      </dgm:prSet>
      <dgm:spPr/>
    </dgm:pt>
    <dgm:pt modelId="{5989266F-F220-4DC3-AF00-F63544DEC64E}" type="pres">
      <dgm:prSet presAssocID="{D3FCA523-697C-42FA-9B13-11610F3BCC22}" presName="sibTrans" presStyleCnt="0"/>
      <dgm:spPr/>
    </dgm:pt>
    <dgm:pt modelId="{B08CFD42-C23B-4411-83D8-8F09F2832A55}" type="pres">
      <dgm:prSet presAssocID="{D3B033BA-8759-4F87-9231-3D674B143887}" presName="compNode" presStyleCnt="0"/>
      <dgm:spPr/>
    </dgm:pt>
    <dgm:pt modelId="{1BE3E961-A5FE-4F0A-83B5-4C9A7EB7F4E3}" type="pres">
      <dgm:prSet presAssocID="{D3B033BA-8759-4F87-9231-3D674B143887}" presName="bgRect" presStyleLbl="bgShp" presStyleIdx="2" presStyleCnt="3"/>
      <dgm:spPr/>
    </dgm:pt>
    <dgm:pt modelId="{323F0497-68DC-4A5E-B998-E1EDB83EE53F}" type="pres">
      <dgm:prSet presAssocID="{D3B033BA-8759-4F87-9231-3D674B143887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eb Design"/>
        </a:ext>
      </dgm:extLst>
    </dgm:pt>
    <dgm:pt modelId="{8F0FCEDA-A7D7-4B59-B8A6-358FC1CC51E6}" type="pres">
      <dgm:prSet presAssocID="{D3B033BA-8759-4F87-9231-3D674B143887}" presName="spaceRect" presStyleCnt="0"/>
      <dgm:spPr/>
    </dgm:pt>
    <dgm:pt modelId="{C9987826-6BEF-4915-A25C-5EE80EEA2794}" type="pres">
      <dgm:prSet presAssocID="{D3B033BA-8759-4F87-9231-3D674B143887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ED4F2739-8942-4169-BB92-5A94C3C3283F}" type="presOf" srcId="{54FA3C9B-203F-4735-B18E-20B5A00118FC}" destId="{DA35FC1F-17B9-4F1B-AEE9-BEBEB76D64B3}" srcOrd="0" destOrd="0" presId="urn:microsoft.com/office/officeart/2018/2/layout/IconVerticalSolidList"/>
    <dgm:cxn modelId="{903BE13E-8344-4CE4-93EE-C07808E119F0}" type="presOf" srcId="{595AF0C0-A587-43E6-900D-6D52D3A30816}" destId="{EEA24897-351E-4BD1-97FB-CB330453C243}" srcOrd="0" destOrd="0" presId="urn:microsoft.com/office/officeart/2018/2/layout/IconVerticalSolidList"/>
    <dgm:cxn modelId="{C5DF1B79-4E2F-49B6-9EE3-BDF791A68851}" type="presOf" srcId="{D3B033BA-8759-4F87-9231-3D674B143887}" destId="{C9987826-6BEF-4915-A25C-5EE80EEA2794}" srcOrd="0" destOrd="0" presId="urn:microsoft.com/office/officeart/2018/2/layout/IconVerticalSolidList"/>
    <dgm:cxn modelId="{367991BD-8FD2-4EE2-AFE7-B3ECEA9135C5}" srcId="{CB62D667-9451-430B-92C5-B3F3F2BD94F6}" destId="{D3B033BA-8759-4F87-9231-3D674B143887}" srcOrd="2" destOrd="0" parTransId="{A51590C7-87A1-4925-85E8-1BCD02964D3E}" sibTransId="{3F4862F6-3E6F-4E1E-BE66-5F2A3AE9A088}"/>
    <dgm:cxn modelId="{109A98C4-9605-4695-8277-5C0BFD1CCA13}" type="presOf" srcId="{CB62D667-9451-430B-92C5-B3F3F2BD94F6}" destId="{70F5D22C-1BFC-4D4C-ADDA-AF95E136C8DA}" srcOrd="0" destOrd="0" presId="urn:microsoft.com/office/officeart/2018/2/layout/IconVerticalSolidList"/>
    <dgm:cxn modelId="{EB61E9DA-DDEF-4744-852C-F248D6D13A0D}" srcId="{CB62D667-9451-430B-92C5-B3F3F2BD94F6}" destId="{595AF0C0-A587-43E6-900D-6D52D3A30816}" srcOrd="1" destOrd="0" parTransId="{FB39AB29-8824-48A9-A2B0-D1176CDDBFAD}" sibTransId="{D3FCA523-697C-42FA-9B13-11610F3BCC22}"/>
    <dgm:cxn modelId="{C5DCF2DC-316B-47A8-BC72-9C79C5AB9513}" srcId="{CB62D667-9451-430B-92C5-B3F3F2BD94F6}" destId="{54FA3C9B-203F-4735-B18E-20B5A00118FC}" srcOrd="0" destOrd="0" parTransId="{F21FF83F-DB58-4468-BB3A-E1EC4D732AAA}" sibTransId="{AFD42DC2-113F-4DCE-B0C4-99F1C126DA7C}"/>
    <dgm:cxn modelId="{54E4F633-AF8A-4FC9-B5F0-2866AF1849AD}" type="presParOf" srcId="{70F5D22C-1BFC-4D4C-ADDA-AF95E136C8DA}" destId="{9413F107-A892-4476-A7F2-B6695A938B8E}" srcOrd="0" destOrd="0" presId="urn:microsoft.com/office/officeart/2018/2/layout/IconVerticalSolidList"/>
    <dgm:cxn modelId="{50CDB3F5-67D1-4279-9404-15EFA3DDB2DB}" type="presParOf" srcId="{9413F107-A892-4476-A7F2-B6695A938B8E}" destId="{4B2B8A60-E016-4D76-A4BD-8ED916F1D1F0}" srcOrd="0" destOrd="0" presId="urn:microsoft.com/office/officeart/2018/2/layout/IconVerticalSolidList"/>
    <dgm:cxn modelId="{AC124E80-057A-4526-BBCA-D602517437D1}" type="presParOf" srcId="{9413F107-A892-4476-A7F2-B6695A938B8E}" destId="{BEA12579-6399-4C8A-A6EB-02533D58E55A}" srcOrd="1" destOrd="0" presId="urn:microsoft.com/office/officeart/2018/2/layout/IconVerticalSolidList"/>
    <dgm:cxn modelId="{C415E477-AA04-46AB-83A9-292145B3D2BC}" type="presParOf" srcId="{9413F107-A892-4476-A7F2-B6695A938B8E}" destId="{D36481E2-4F51-49D5-A5EB-FF5ADB0A1423}" srcOrd="2" destOrd="0" presId="urn:microsoft.com/office/officeart/2018/2/layout/IconVerticalSolidList"/>
    <dgm:cxn modelId="{9440CFBC-06E8-4691-947F-3225FB88CF7A}" type="presParOf" srcId="{9413F107-A892-4476-A7F2-B6695A938B8E}" destId="{DA35FC1F-17B9-4F1B-AEE9-BEBEB76D64B3}" srcOrd="3" destOrd="0" presId="urn:microsoft.com/office/officeart/2018/2/layout/IconVerticalSolidList"/>
    <dgm:cxn modelId="{2ED5BDA9-9131-4AE6-A5E1-42F49CB3EA1E}" type="presParOf" srcId="{70F5D22C-1BFC-4D4C-ADDA-AF95E136C8DA}" destId="{6CD349F7-F870-45FC-8C58-C6C127BB798D}" srcOrd="1" destOrd="0" presId="urn:microsoft.com/office/officeart/2018/2/layout/IconVerticalSolidList"/>
    <dgm:cxn modelId="{8EAB58D9-6BA6-4985-9611-F3E82EA1E2CA}" type="presParOf" srcId="{70F5D22C-1BFC-4D4C-ADDA-AF95E136C8DA}" destId="{DE8292C0-D8F6-4E89-9EDC-C751181EAF66}" srcOrd="2" destOrd="0" presId="urn:microsoft.com/office/officeart/2018/2/layout/IconVerticalSolidList"/>
    <dgm:cxn modelId="{F63F8916-8722-497D-82FC-0EDE77711E5C}" type="presParOf" srcId="{DE8292C0-D8F6-4E89-9EDC-C751181EAF66}" destId="{9FEDFE11-9437-485A-8D16-3C4F74BF4AC0}" srcOrd="0" destOrd="0" presId="urn:microsoft.com/office/officeart/2018/2/layout/IconVerticalSolidList"/>
    <dgm:cxn modelId="{2011F55D-520E-4844-B648-1FE315A92EA3}" type="presParOf" srcId="{DE8292C0-D8F6-4E89-9EDC-C751181EAF66}" destId="{258EDC0D-54D7-4F8F-82BE-D5E88893004C}" srcOrd="1" destOrd="0" presId="urn:microsoft.com/office/officeart/2018/2/layout/IconVerticalSolidList"/>
    <dgm:cxn modelId="{B7418C2F-F934-41F8-8791-2F1956835DF3}" type="presParOf" srcId="{DE8292C0-D8F6-4E89-9EDC-C751181EAF66}" destId="{4C6AD7AC-C130-439F-8729-2F40F52CD877}" srcOrd="2" destOrd="0" presId="urn:microsoft.com/office/officeart/2018/2/layout/IconVerticalSolidList"/>
    <dgm:cxn modelId="{8DCCC93B-4DD6-485D-A9E9-8D66653775AF}" type="presParOf" srcId="{DE8292C0-D8F6-4E89-9EDC-C751181EAF66}" destId="{EEA24897-351E-4BD1-97FB-CB330453C243}" srcOrd="3" destOrd="0" presId="urn:microsoft.com/office/officeart/2018/2/layout/IconVerticalSolidList"/>
    <dgm:cxn modelId="{310C0768-7AEF-4B53-B9F9-25E4F300E0AC}" type="presParOf" srcId="{70F5D22C-1BFC-4D4C-ADDA-AF95E136C8DA}" destId="{5989266F-F220-4DC3-AF00-F63544DEC64E}" srcOrd="3" destOrd="0" presId="urn:microsoft.com/office/officeart/2018/2/layout/IconVerticalSolidList"/>
    <dgm:cxn modelId="{29FCEA1A-5F38-444D-B25B-09A69E97A9B7}" type="presParOf" srcId="{70F5D22C-1BFC-4D4C-ADDA-AF95E136C8DA}" destId="{B08CFD42-C23B-4411-83D8-8F09F2832A55}" srcOrd="4" destOrd="0" presId="urn:microsoft.com/office/officeart/2018/2/layout/IconVerticalSolidList"/>
    <dgm:cxn modelId="{D1FD064F-2FDC-4246-B1FD-D9B66941B962}" type="presParOf" srcId="{B08CFD42-C23B-4411-83D8-8F09F2832A55}" destId="{1BE3E961-A5FE-4F0A-83B5-4C9A7EB7F4E3}" srcOrd="0" destOrd="0" presId="urn:microsoft.com/office/officeart/2018/2/layout/IconVerticalSolidList"/>
    <dgm:cxn modelId="{45656F0E-0439-43EF-A84A-2F7971F43C62}" type="presParOf" srcId="{B08CFD42-C23B-4411-83D8-8F09F2832A55}" destId="{323F0497-68DC-4A5E-B998-E1EDB83EE53F}" srcOrd="1" destOrd="0" presId="urn:microsoft.com/office/officeart/2018/2/layout/IconVerticalSolidList"/>
    <dgm:cxn modelId="{158A1BCB-A21A-4A0C-B29A-321E9C965BFC}" type="presParOf" srcId="{B08CFD42-C23B-4411-83D8-8F09F2832A55}" destId="{8F0FCEDA-A7D7-4B59-B8A6-358FC1CC51E6}" srcOrd="2" destOrd="0" presId="urn:microsoft.com/office/officeart/2018/2/layout/IconVerticalSolidList"/>
    <dgm:cxn modelId="{838DA69C-E614-49C5-A9B2-4BD38FE321E6}" type="presParOf" srcId="{B08CFD42-C23B-4411-83D8-8F09F2832A55}" destId="{C9987826-6BEF-4915-A25C-5EE80EEA279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A46281-A275-40AD-853C-DFD5708C9738}">
      <dsp:nvSpPr>
        <dsp:cNvPr id="0" name=""/>
        <dsp:cNvSpPr/>
      </dsp:nvSpPr>
      <dsp:spPr>
        <a:xfrm>
          <a:off x="2062150" y="234426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65C8BB-917A-45B9-B94B-F6EAABF3702F}">
      <dsp:nvSpPr>
        <dsp:cNvPr id="0" name=""/>
        <dsp:cNvSpPr/>
      </dsp:nvSpPr>
      <dsp:spPr>
        <a:xfrm>
          <a:off x="658150" y="1876901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it-IT" sz="3600" kern="1200"/>
            <a:t>Obiettivi principali</a:t>
          </a:r>
          <a:endParaRPr lang="en-US" sz="3600" kern="1200"/>
        </a:p>
      </dsp:txBody>
      <dsp:txXfrm>
        <a:off x="658150" y="1876901"/>
        <a:ext cx="4320000" cy="648000"/>
      </dsp:txXfrm>
    </dsp:sp>
    <dsp:sp modelId="{AB1A83EB-3507-48A9-B28E-CCAD81692F75}">
      <dsp:nvSpPr>
        <dsp:cNvPr id="0" name=""/>
        <dsp:cNvSpPr/>
      </dsp:nvSpPr>
      <dsp:spPr>
        <a:xfrm>
          <a:off x="658150" y="2585587"/>
          <a:ext cx="4320000" cy="6831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/>
            <a:t>Promuovere l'accoglienza</a:t>
          </a:r>
          <a:endParaRPr lang="en-US" sz="2000" kern="120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/>
            <a:t>Incrementare la ricettività turistica</a:t>
          </a:r>
          <a:endParaRPr lang="en-US" sz="2000" kern="1200"/>
        </a:p>
      </dsp:txBody>
      <dsp:txXfrm>
        <a:off x="658150" y="2585587"/>
        <a:ext cx="4320000" cy="683131"/>
      </dsp:txXfrm>
    </dsp:sp>
    <dsp:sp modelId="{EEF7A0EA-70C8-4247-9593-2A9C085DBA24}">
      <dsp:nvSpPr>
        <dsp:cNvPr id="0" name=""/>
        <dsp:cNvSpPr/>
      </dsp:nvSpPr>
      <dsp:spPr>
        <a:xfrm>
          <a:off x="7138151" y="234426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F65C55-47CF-42A2-8E8B-4C50739B0EF2}">
      <dsp:nvSpPr>
        <dsp:cNvPr id="0" name=""/>
        <dsp:cNvSpPr/>
      </dsp:nvSpPr>
      <dsp:spPr>
        <a:xfrm>
          <a:off x="5734150" y="1876901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it-IT" sz="3600" kern="1200"/>
            <a:t>Destinazioni target</a:t>
          </a:r>
          <a:endParaRPr lang="en-US" sz="3600" kern="1200"/>
        </a:p>
      </dsp:txBody>
      <dsp:txXfrm>
        <a:off x="5734150" y="1876901"/>
        <a:ext cx="4320000" cy="648000"/>
      </dsp:txXfrm>
    </dsp:sp>
    <dsp:sp modelId="{89FBEE7D-AAEF-4F4C-B994-18A0D9A81CF3}">
      <dsp:nvSpPr>
        <dsp:cNvPr id="0" name=""/>
        <dsp:cNvSpPr/>
      </dsp:nvSpPr>
      <dsp:spPr>
        <a:xfrm>
          <a:off x="5734150" y="2585587"/>
          <a:ext cx="4320000" cy="6831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/>
            <a:t>Borghi storici</a:t>
          </a:r>
          <a:endParaRPr lang="en-US" sz="2000" kern="120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/>
            <a:t>Centri storici delle Marche</a:t>
          </a:r>
          <a:endParaRPr lang="en-US" sz="2000" kern="1200"/>
        </a:p>
      </dsp:txBody>
      <dsp:txXfrm>
        <a:off x="5734150" y="2585587"/>
        <a:ext cx="4320000" cy="6831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2B8A60-E016-4D76-A4BD-8ED916F1D1F0}">
      <dsp:nvSpPr>
        <dsp:cNvPr id="0" name=""/>
        <dsp:cNvSpPr/>
      </dsp:nvSpPr>
      <dsp:spPr>
        <a:xfrm>
          <a:off x="0" y="628"/>
          <a:ext cx="6289466" cy="1470190"/>
        </a:xfrm>
        <a:prstGeom prst="roundRect">
          <a:avLst>
            <a:gd name="adj" fmla="val 10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A12579-6399-4C8A-A6EB-02533D58E55A}">
      <dsp:nvSpPr>
        <dsp:cNvPr id="0" name=""/>
        <dsp:cNvSpPr/>
      </dsp:nvSpPr>
      <dsp:spPr>
        <a:xfrm>
          <a:off x="444732" y="331421"/>
          <a:ext cx="808604" cy="8086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35FC1F-17B9-4F1B-AEE9-BEBEB76D64B3}">
      <dsp:nvSpPr>
        <dsp:cNvPr id="0" name=""/>
        <dsp:cNvSpPr/>
      </dsp:nvSpPr>
      <dsp:spPr>
        <a:xfrm>
          <a:off x="1698069" y="628"/>
          <a:ext cx="4591396" cy="14701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5595" tIns="155595" rIns="155595" bIns="155595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·       </a:t>
          </a:r>
          <a:r>
            <a:rPr lang="it-IT" sz="1800" kern="1200" dirty="0">
              <a:latin typeface="Calibri"/>
              <a:ea typeface="Calibri"/>
              <a:cs typeface="Calibri"/>
            </a:rPr>
            <a:t>  Email: laura.penna@regione.marche.it</a:t>
          </a:r>
          <a:endParaRPr lang="en-US" sz="1800" kern="1200" dirty="0">
            <a:latin typeface="Calibri"/>
            <a:ea typeface="Calibri"/>
            <a:cs typeface="Calibri"/>
          </a:endParaRPr>
        </a:p>
      </dsp:txBody>
      <dsp:txXfrm>
        <a:off x="1698069" y="628"/>
        <a:ext cx="4591396" cy="1470190"/>
      </dsp:txXfrm>
    </dsp:sp>
    <dsp:sp modelId="{9FEDFE11-9437-485A-8D16-3C4F74BF4AC0}">
      <dsp:nvSpPr>
        <dsp:cNvPr id="0" name=""/>
        <dsp:cNvSpPr/>
      </dsp:nvSpPr>
      <dsp:spPr>
        <a:xfrm>
          <a:off x="0" y="1838365"/>
          <a:ext cx="6289466" cy="1470190"/>
        </a:xfrm>
        <a:prstGeom prst="roundRect">
          <a:avLst>
            <a:gd name="adj" fmla="val 10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8EDC0D-54D7-4F8F-82BE-D5E88893004C}">
      <dsp:nvSpPr>
        <dsp:cNvPr id="0" name=""/>
        <dsp:cNvSpPr/>
      </dsp:nvSpPr>
      <dsp:spPr>
        <a:xfrm>
          <a:off x="444732" y="2169158"/>
          <a:ext cx="808604" cy="8086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A24897-351E-4BD1-97FB-CB330453C243}">
      <dsp:nvSpPr>
        <dsp:cNvPr id="0" name=""/>
        <dsp:cNvSpPr/>
      </dsp:nvSpPr>
      <dsp:spPr>
        <a:xfrm>
          <a:off x="1698069" y="1838365"/>
          <a:ext cx="4591396" cy="14701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5595" tIns="155595" rIns="155595" bIns="155595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·         </a:t>
          </a:r>
          <a:r>
            <a:rPr lang="it-IT" sz="1800" kern="1200" dirty="0">
              <a:latin typeface="Calibri"/>
              <a:ea typeface="Calibri"/>
              <a:cs typeface="Calibri"/>
            </a:rPr>
            <a:t>Telefono:   071 806.2225 - 070 806.2462</a:t>
          </a:r>
          <a:endParaRPr lang="en-US" sz="1800" kern="1200" dirty="0">
            <a:latin typeface="Calibri"/>
            <a:ea typeface="Calibri"/>
            <a:cs typeface="Calibri"/>
          </a:endParaRPr>
        </a:p>
      </dsp:txBody>
      <dsp:txXfrm>
        <a:off x="1698069" y="1838365"/>
        <a:ext cx="4591396" cy="1470190"/>
      </dsp:txXfrm>
    </dsp:sp>
    <dsp:sp modelId="{1BE3E961-A5FE-4F0A-83B5-4C9A7EB7F4E3}">
      <dsp:nvSpPr>
        <dsp:cNvPr id="0" name=""/>
        <dsp:cNvSpPr/>
      </dsp:nvSpPr>
      <dsp:spPr>
        <a:xfrm>
          <a:off x="0" y="3676103"/>
          <a:ext cx="6289466" cy="1470190"/>
        </a:xfrm>
        <a:prstGeom prst="roundRect">
          <a:avLst>
            <a:gd name="adj" fmla="val 10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3F0497-68DC-4A5E-B998-E1EDB83EE53F}">
      <dsp:nvSpPr>
        <dsp:cNvPr id="0" name=""/>
        <dsp:cNvSpPr/>
      </dsp:nvSpPr>
      <dsp:spPr>
        <a:xfrm>
          <a:off x="444732" y="4006896"/>
          <a:ext cx="808604" cy="8086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987826-6BEF-4915-A25C-5EE80EEA2794}">
      <dsp:nvSpPr>
        <dsp:cNvPr id="0" name=""/>
        <dsp:cNvSpPr/>
      </dsp:nvSpPr>
      <dsp:spPr>
        <a:xfrm>
          <a:off x="1698069" y="3676103"/>
          <a:ext cx="4591396" cy="14701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5595" tIns="155595" rIns="155595" bIns="155595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·         Sito web:</a:t>
          </a:r>
          <a:r>
            <a:rPr lang="it-IT" sz="1800" kern="1200" dirty="0">
              <a:latin typeface="Walbaum Display Light"/>
            </a:rPr>
            <a:t>  </a:t>
          </a:r>
          <a:r>
            <a:rPr lang="it-IT" sz="1800" kern="1200" dirty="0"/>
            <a:t>https://www.regione.marche.it/Entra-in-Regione/Bandi-e-opportunita/Bandi-in-uscita/p/1/t/2/f/-1?idb=8857</a:t>
          </a:r>
          <a:endParaRPr lang="en-US" sz="1800" kern="1200" dirty="0"/>
        </a:p>
      </dsp:txBody>
      <dsp:txXfrm>
        <a:off x="1698069" y="3676103"/>
        <a:ext cx="4591396" cy="14701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8A75E5-1ADA-40BB-AA18-57CAB3DBEC0D}" type="datetimeFigureOut">
              <a:t>05/05/2025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F5B38-D110-4FED-B397-4C9F3A075245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0715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/>
              <a:t>Questa presentazione è stata generata automaticamente da PowerPoint Copilot in base al contenuto trovato in questo documento:
https://regionemarche-my.sharepoint.com/personal/laura_penna_regione_marche_it/_layouts/15/Doc.aspx?sourcedoc=%7B021C4F5C-A6B2-4518-BA08-C217F7C14BDA%7D&amp;file=Documento.docx&amp;action=default&amp;mobileredirect=true&amp;DefaultItemOpen=1
I contenuti generati dall'intelligenza artificiale potrebbero non essere corretti.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BF5B38-D110-4FED-B397-4C9F3A075245}" type="slidenum"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32790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/>
              <a:t>Gli interventi ammissibili includono la riqualificazione delle strutture ricettive, la creazione di nuovi posti letto, la ristrutturazione di edifici storici e investimenti in tecnologie sostenibili.
Original Content:
·         Interventi ammissibili: Riqualificazione di strutture ricettive.
·         Creazione di nuovi posti letto.
·         Ristrutturazione di edifici storici.
·         Investimenti in tecnologie sostenibili.
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BF5B38-D110-4FED-B397-4C9F3A075245}" type="slidenum"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94324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/>
              <a:t>La modalità di accesso è online tramite il portale dedicato della Regione Marche. La scadenza per le iscrizioni è fissata al 31 dicembre 2027.
Original Content:
·         Modalità: Online tramite il portale dedicato della Regione Marche.
·         Scadenza: 31 dicembre 2027.
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BF5B38-D110-4FED-B397-4C9F3A075245}" type="slidenum"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48515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/>
              <a:t>Le procedure di valutazione si basano su criteri di qualità, sostenibilità e impatto sul territorio. Il punteggio massimo è di 100 punti, mentre il punteggio minimo per l'ammissibilità è di 60 punti.
Original Content:
·         Procedure di valutazione: Basate su criteri di qualità, sostenibilità e impatto sul territorio.
·         Punteggio massimo: 100 punti.
·         Requisiti di punteggio minimo per l'ammissibilità: 60 punti.
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BF5B38-D110-4FED-B397-4C9F3A075245}" type="slidenum"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77676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/>
              <a:t>Per contattare la Regione Marche, è possibile inviare un'email a info@regione.marche.it, chiamare il numero +39 071 1234567, o visitare il sito web www.regione.marche.it.
Original Content:
·         Email: info@regione.marche.it
·         Telefono: +39 071 1234567
·         Sito web: www.regione.marche.it
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BF5B38-D110-4FED-B397-4C9F3A075245}" type="slidenum"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3904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/>
              <a:t>Ordine del giorno
* Introduzione
    * Intervento: 1.3.3.6
    * Programma Operativo Regionale (PR) Marche - Fondo Europeo di Sviluppo Regionale (FESR)
* Finalità e Risorse
    * Obiettivi
    * Dotazione finanziaria
* Beneficiari e Requisiti di Ammissibilità
    * Requisiti di ammissibilità
    * Beneficiari
* Interventi ammissibili
* Modalità di Presentazione delle Domande
* Valutazione delle Domande
* Monitoraggio e Controllo
* Conclusioni
* Contatti
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BF5B38-D110-4FED-B397-4C9F3A075245}" type="slidenum"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48579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/>
              <a:t>L'intervento 1.3.3.6 prevede incentivi per le PMI, mirati alla creazione di sistemi integrati di accoglienza. Gli interventi prioritari includono il recupero e la rivitalizzazione dei borghi.
Original Content:
·         Intervento: 1.3.3.6: Incentivi a favore delle PMI per la creazione di sistemi integrati di accoglienza sul territorio con interventi prioritari per il recupero e la rivitalizzazione dei borghi.
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BF5B38-D110-4FED-B397-4C9F3A075245}" type="slidenum"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58228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/>
              <a:t>Il Programma Operativo Regionale Marche è finanziato dal Fondo Europeo di Sviluppo Regionale per il periodo 2021-2027. Include l'Asse 1, OS 1.3, Azione 1.3.3.
Original Content:
·         Programma Operativo Regionale (PR) Marche - Fondo Europeo di Sviluppo Regionale (FESR)
·         Periodo: 2021-2027
·         Asse: 1 – OS 1.3 – Azione 1.3.3
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BF5B38-D110-4FED-B397-4C9F3A075245}" type="slidenum"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01356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/>
              <a:t>L'obiettivo principale è promuovere l'accoglienza e la ricettività turistica nei borghi storici e nei centri storici delle Marche.
Original Content:
·         Obiettivi: Promuovere l'accoglienza e la ricettività turistica nei borghi storici e nei centri storici delle Marche.
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BF5B38-D110-4FED-B397-4C9F3A075245}" type="slidenum"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93100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624B26-0745-0B3C-3EC4-7B490624D8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42A44FCC-511B-B2A7-8263-1F42AFC5F08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08CD9282-EACF-9087-66C1-98C23FC092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/>
              <a:t>Le micro, piccole e medie imprese turistiche, sia singole che aggregate, sono i beneficiari.
Original Content:
·         Beneficiari: Micro, piccole e medie imprese (MPMI) turistiche, in forma singola o aggregata.
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853F8B0-B728-14E7-6A33-26E7455B6F7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BF5B38-D110-4FED-B397-4C9F3A075245}" type="slidenum"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78100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/>
              <a:t>Le micro, piccole e medie imprese turistiche, sia singole che aggregate, sono i beneficiari.
Original Content:
·         Beneficiari: Micro, piccole e medie imprese (MPMI) turistiche, in forma singola o aggregata.
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BF5B38-D110-4FED-B397-4C9F3A075245}" type="slidenum"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67461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/>
              <a:t>Per essere ammissibili, le aziende devono essere iscritte nel Registro delle Imprese, avere una sede nei borghi storici delle Marche e rispettare le normative fiscali, previdenziali e antimafia.
Original Content:
·         Requisiti di ammissibilità:
·         Iscrizione nel Registro delle Imprese.
·         Sede legale o operativa ubicata nei borghi storici delle Marche.
·         Rispetto delle normative fiscali, previdenziali e antimafia.
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BF5B38-D110-4FED-B397-4C9F3A075245}" type="slidenum"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19799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C41561-4737-9484-4ACD-CF8FECAAA0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37FDCA60-E776-C7E6-281C-443EC487476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CDDA6C4-0271-D350-4DD0-701DE6A159B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/>
              <a:t>Per essere ammissibili, le aziende devono essere iscritte nel Registro delle Imprese, avere una sede nei borghi storici delle Marche e rispettare le normative fiscali, previdenziali e antimafia.
Original Content:
·         Requisiti di ammissibilità:
·         Iscrizione nel Registro delle Imprese.
·         Sede legale o operativa ubicata nei borghi storici delle Marche.
·         Rispetto delle normative fiscali, previdenziali e antimafia.
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6D9DE3A-B71E-2653-8E68-89E835BA7A4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BF5B38-D110-4FED-B397-4C9F3A075245}" type="slidenum"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534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B0DB3-A8FF-4ABB-9E2E-D96042226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2530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EE0618-75D7-410F-859C-CDF53BC53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6729"/>
            <a:ext cx="9144000" cy="1135529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37F11-76DB-4DD9-9747-3F38D05BA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9F581-81B0-44B3-ABA5-A25CA4BAE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D591-ADCF-4300-8282-72AE357F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388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E5C77-55F8-4677-A96C-E6D3F554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A064EF-ADDA-4943-8F87-A7469D799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0D493-D1E7-4358-95E9-B5B80A49E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98326-3276-4B9E-960F-10C6677BF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C3AC2-288D-4FEE-BF80-0EAEDDFAB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446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333C6A-5417-40BD-BF7A-940583223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3BCB45-B343-46F6-9718-AA0D68CED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DA2A4-FD34-4E17-908F-4367B1E6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87AE3-776D-451D-AA52-C06B74724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0C4D5-BE1E-4D6A-9196-E0F9E42B2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062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75558-A264-444E-829B-51AAE6B4B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D9373-37D1-4135-8D34-755E139F7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E4A6B-1966-4E57-9FB8-8B111E97B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FC3DD-F2BE-41FF-895B-00129AAB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F830C-8424-4FAF-A011-605AE1D14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100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A1BE8-ECC1-4027-B16E-C7BECCA9D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46C7E1-471A-46AA-8068-98E68C0C2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C9F8F-EC48-4D16-B4C6-023A7B60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FA5B3-F726-417B-932A-B93E0C8F5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D21F1-1A24-43EA-AB09-3024C491E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628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16569-B648-4D50-BEB8-E8DAE24D6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831B3-A1FD-470C-BEEE-4CFB44150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F34A17-C244-438C-9AE3-FB9B3CE3B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CFA3AA-3FC1-4B98-8F99-1726F1AC0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E10883-BACC-41A1-9067-ECFDB937D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660A2-13C9-4432-A6EB-A4FF3D78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55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7C843-C993-4E9C-80DD-3620816E5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91A8E3-B066-4511-9C6E-A3435B64D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34325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86B63-4102-4802-94D7-F138F80F3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58237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924765-08A7-4A60-86DC-DC420F60BB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34325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AA2795-EFB6-4000-8F25-FBB62646C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58237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942CFB-FE12-494A-9C41-3CB90F07B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3A07E3-59E1-4EBD-9687-4B6ABE96A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F7BB23-7539-4674-8B66-ACEFF946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000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841DB-C73C-4968-B434-A6AA14DAF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8152BF-92C7-4BF5-A9DB-16A0BF0F5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289DB7-F492-4037-A439-D70F7E55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A96F1-8B8A-4E83-B3C2-E10DE522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274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031033-9688-463F-9614-47F2F5BC6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5B8DB2-C14B-45AC-ACAF-8702DF59C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1DA57-8D4E-4075-9460-4F03DF8AA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325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CBE2C-9DAA-489D-AC88-15CBBA8A9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124BE-E494-445A-A4FB-A2A8F28F0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2446DE-9A32-4774-9F7C-86678CA90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0115D-61B3-46D0-B4D3-30C374B52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C2AFC-D0F8-469F-B1E0-123C2E066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9BCDA-9EF7-4531-8021-AF7B30751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838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AE558-F89F-4688-94E5-77F37D49F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CD35AF-8CA2-49BB-BAE9-F29A0186EC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5CAA98-55BD-4118-A8AF-D60306078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FF4C5-82A8-4AD8-B7E2-2882F6576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0B401-B64F-417B-8AD6-581A22E5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4BD4C-7149-44BF-8150-F72CAA95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023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436E0F2-A64B-471E-93C0-8DFE08CC57C8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C1E3AB1-2A8C-4607-9FAE-D8BDB280FE1A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6D66059-832F-40B6-A35F-F56C8F38A1E7}"/>
              </a:ext>
            </a:extLst>
          </p:cNvPr>
          <p:cNvCxnSpPr>
            <a:cxnSpLocks/>
          </p:cNvCxnSpPr>
          <p:nvPr/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515E2ED-7EA9-448D-83FA-54C3DF9723BD}"/>
              </a:ext>
            </a:extLst>
          </p:cNvPr>
          <p:cNvCxnSpPr>
            <a:cxnSpLocks/>
          </p:cNvCxnSpPr>
          <p:nvPr/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0595356-EABD-4767-AC9D-EA21FF115EC0}"/>
              </a:ext>
            </a:extLst>
          </p:cNvPr>
          <p:cNvCxnSpPr>
            <a:cxnSpLocks/>
          </p:cNvCxnSpPr>
          <p:nvPr/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8CD9F06-9628-469C-B788-A894E3E08281}"/>
              </a:ext>
            </a:extLst>
          </p:cNvPr>
          <p:cNvCxnSpPr>
            <a:cxnSpLocks/>
          </p:cNvCxnSpPr>
          <p:nvPr/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550A431-0B61-421B-B4B7-24C0CFF0F938}"/>
              </a:ext>
            </a:extLst>
          </p:cNvPr>
          <p:cNvCxnSpPr>
            <a:cxnSpLocks/>
          </p:cNvCxnSpPr>
          <p:nvPr/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5B94C5-D205-4339-B029-5D0FD2E5F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1"/>
            <a:ext cx="9906000" cy="1382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96DC5C-BD34-4CE4-8AA7-A6A4B9516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009554"/>
            <a:ext cx="9906000" cy="4024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192A7-D622-449D-9FC2-48FDE4D690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37102" y="6398878"/>
            <a:ext cx="419390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11EAACC7-3B3F-47D1-959A-EF58926E955E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5B93C-2BE9-4847-BFE5-D3CBCC6E9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4429" y="6398878"/>
            <a:ext cx="4497315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="1" spc="30" baseline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70A99-395E-4F22-8AAB-6C7EE743D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02477" y="6398878"/>
            <a:ext cx="470887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312CC964-A50B-4C29-B4E4-2C30BB34CCF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669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3FA49195-69EB-4E39-A68A-C232E2D03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A92F9DC-743D-47E7-A019-EE09540F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C456788-DE58-8A66-6789-E489144FD4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4560" y="1181351"/>
            <a:ext cx="7802880" cy="4478451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it-IT" sz="3200" dirty="0"/>
              <a:t>Presentazione dell'Intervento FESR 2021-2027 </a:t>
            </a:r>
            <a:br>
              <a:rPr lang="it-IT" sz="3200" dirty="0"/>
            </a:br>
            <a:r>
              <a:rPr lang="it-IT" sz="3200" i="0" dirty="0">
                <a:ea typeface="+mj-lt"/>
                <a:cs typeface="+mj-lt"/>
              </a:rPr>
              <a:t>“INCENTIVI A FAVORE DELLE PMI PER LA CREAZIONE DI SISTEMI INTEGRATI DI ACCOGLIENZA SUL TERRITORIO CON INTERVENTI PRIORITARI PER IL RECUPERO E LA RIVITALIZZAZIONE DEI BORGHI”</a:t>
            </a:r>
            <a:endParaRPr lang="it-IT" sz="36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3280B82-CD55-43FD-92C4-F05E2A8D1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-17932" y="19556"/>
            <a:ext cx="8547253" cy="232232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0A4F542-D561-4AFB-8321-EB900BAF0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-17931" y="0"/>
            <a:ext cx="1461005" cy="461772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4D9248B-0006-4BFE-8110-40C16E45C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935720" y="3957320"/>
            <a:ext cx="3272713" cy="2900679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E593BB5-7AFA-4C8F-AECA-CE733B1FD0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393326" y="0"/>
            <a:ext cx="1332509" cy="6857999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521483B-CE28-412B-9C71-9BE081E9D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6537960" y="0"/>
            <a:ext cx="5654039" cy="2206257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C9F4738-DD27-44BE-98C6-AB0B2296BD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1" y="5196840"/>
            <a:ext cx="5181599" cy="164160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2238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1775E6C-9FE7-4AE4-ABE7-2568D95DEA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23">
            <a:extLst>
              <a:ext uri="{FF2B5EF4-FFF2-40B4-BE49-F238E27FC236}">
                <a16:creationId xmlns:a16="http://schemas.microsoft.com/office/drawing/2014/main" id="{8CECB99A-E2AB-482F-A307-4879553101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650"/>
            <a:ext cx="5676966" cy="6869953"/>
          </a:xfrm>
          <a:custGeom>
            <a:avLst/>
            <a:gdLst>
              <a:gd name="connsiteX0" fmla="*/ 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0 w 5803153"/>
              <a:gd name="connsiteY4" fmla="*/ 0 h 6857998"/>
              <a:gd name="connsiteX0" fmla="*/ 101600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1016000 w 5803153"/>
              <a:gd name="connsiteY4" fmla="*/ 0 h 6857998"/>
              <a:gd name="connsiteX0" fmla="*/ 133872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338729 w 6125882"/>
              <a:gd name="connsiteY4" fmla="*/ 0 h 6857998"/>
              <a:gd name="connsiteX0" fmla="*/ 1697317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697317 w 6125882"/>
              <a:gd name="connsiteY4" fmla="*/ 0 h 6857998"/>
              <a:gd name="connsiteX0" fmla="*/ 2702091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702091 w 6125882"/>
              <a:gd name="connsiteY4" fmla="*/ 0 h 6857998"/>
              <a:gd name="connsiteX0" fmla="*/ 121508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215089 w 6125882"/>
              <a:gd name="connsiteY4" fmla="*/ 0 h 6857998"/>
              <a:gd name="connsiteX0" fmla="*/ 1222204 w 6132997"/>
              <a:gd name="connsiteY0" fmla="*/ 0 h 6881904"/>
              <a:gd name="connsiteX1" fmla="*/ 6132997 w 6132997"/>
              <a:gd name="connsiteY1" fmla="*/ 0 h 6881904"/>
              <a:gd name="connsiteX2" fmla="*/ 6132997 w 6132997"/>
              <a:gd name="connsiteY2" fmla="*/ 6857998 h 6881904"/>
              <a:gd name="connsiteX3" fmla="*/ 0 w 6132997"/>
              <a:gd name="connsiteY3" fmla="*/ 6881904 h 6881904"/>
              <a:gd name="connsiteX4" fmla="*/ 1222204 w 6132997"/>
              <a:gd name="connsiteY4" fmla="*/ 0 h 6881904"/>
              <a:gd name="connsiteX0" fmla="*/ 1348644 w 6132997"/>
              <a:gd name="connsiteY0" fmla="*/ 0 h 6893857"/>
              <a:gd name="connsiteX1" fmla="*/ 6132997 w 6132997"/>
              <a:gd name="connsiteY1" fmla="*/ 11953 h 6893857"/>
              <a:gd name="connsiteX2" fmla="*/ 6132997 w 6132997"/>
              <a:gd name="connsiteY2" fmla="*/ 6869951 h 6893857"/>
              <a:gd name="connsiteX3" fmla="*/ 0 w 6132997"/>
              <a:gd name="connsiteY3" fmla="*/ 6893857 h 6893857"/>
              <a:gd name="connsiteX4" fmla="*/ 1348644 w 6132997"/>
              <a:gd name="connsiteY4" fmla="*/ 0 h 6893857"/>
              <a:gd name="connsiteX0" fmla="*/ 1457021 w 6132997"/>
              <a:gd name="connsiteY0" fmla="*/ 0 h 6893857"/>
              <a:gd name="connsiteX1" fmla="*/ 6132997 w 6132997"/>
              <a:gd name="connsiteY1" fmla="*/ 11953 h 6893857"/>
              <a:gd name="connsiteX2" fmla="*/ 6132997 w 6132997"/>
              <a:gd name="connsiteY2" fmla="*/ 6869951 h 6893857"/>
              <a:gd name="connsiteX3" fmla="*/ 0 w 6132997"/>
              <a:gd name="connsiteY3" fmla="*/ 6893857 h 6893857"/>
              <a:gd name="connsiteX4" fmla="*/ 1457021 w 6132997"/>
              <a:gd name="connsiteY4" fmla="*/ 0 h 6893857"/>
              <a:gd name="connsiteX0" fmla="*/ 1754909 w 6430885"/>
              <a:gd name="connsiteY0" fmla="*/ 0 h 6869951"/>
              <a:gd name="connsiteX1" fmla="*/ 6430885 w 6430885"/>
              <a:gd name="connsiteY1" fmla="*/ 11953 h 6869951"/>
              <a:gd name="connsiteX2" fmla="*/ 6430885 w 6430885"/>
              <a:gd name="connsiteY2" fmla="*/ 6869951 h 6869951"/>
              <a:gd name="connsiteX3" fmla="*/ 0 w 6430885"/>
              <a:gd name="connsiteY3" fmla="*/ 6869951 h 6869951"/>
              <a:gd name="connsiteX4" fmla="*/ 1754909 w 6430885"/>
              <a:gd name="connsiteY4" fmla="*/ 0 h 6869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0885" h="6869951">
                <a:moveTo>
                  <a:pt x="1754909" y="0"/>
                </a:moveTo>
                <a:lnTo>
                  <a:pt x="6430885" y="11953"/>
                </a:lnTo>
                <a:lnTo>
                  <a:pt x="6430885" y="6869951"/>
                </a:lnTo>
                <a:lnTo>
                  <a:pt x="0" y="6869951"/>
                </a:lnTo>
                <a:lnTo>
                  <a:pt x="1754909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C2FAFC6-B4CA-E1E2-2E0F-C3EC04463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3920" y="800849"/>
            <a:ext cx="4065767" cy="3510553"/>
          </a:xfrm>
        </p:spPr>
        <p:txBody>
          <a:bodyPr anchor="t">
            <a:normAutofit/>
          </a:bodyPr>
          <a:lstStyle/>
          <a:p>
            <a:r>
              <a:rPr lang="it-IT" dirty="0"/>
              <a:t>Interventi  Ammissibili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348385-4334-3DDB-C7D4-B64D81DA9C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5753" y="533400"/>
            <a:ext cx="5458046" cy="5791200"/>
          </a:xfrm>
        </p:spPr>
        <p:txBody>
          <a:bodyPr anchor="ctr">
            <a:normAutofit fontScale="85000" lnSpcReduction="10000"/>
          </a:bodyPr>
          <a:lstStyle/>
          <a:p>
            <a:pPr marL="0" indent="0" algn="just">
              <a:buNone/>
            </a:pPr>
            <a:r>
              <a:rPr lang="it-IT" dirty="0">
                <a:ea typeface="+mn-lt"/>
                <a:cs typeface="+mn-lt"/>
              </a:rPr>
              <a:t>Gli interventi (durata 18 mesi), prevalentemente indirizzati alla riqualificazione e all’investimento, potranno riguardare a titolo di esemplificativo e non esaustivo i seguenti ambiti:</a:t>
            </a:r>
            <a:endParaRPr lang="it-IT" dirty="0"/>
          </a:p>
          <a:p>
            <a:pPr marL="0" indent="0">
              <a:buNone/>
            </a:pPr>
            <a:r>
              <a:rPr lang="it-IT" dirty="0">
                <a:ea typeface="+mn-lt"/>
                <a:cs typeface="+mn-lt"/>
              </a:rPr>
              <a:t>• riqualificazione di strutture ricettive alberghiere ed extralberghiere e in particolare degli alberghi diffusi;</a:t>
            </a:r>
            <a:endParaRPr lang="it-IT" dirty="0"/>
          </a:p>
          <a:p>
            <a:pPr marL="0" indent="0">
              <a:buNone/>
            </a:pPr>
            <a:r>
              <a:rPr lang="it-IT" dirty="0">
                <a:ea typeface="+mn-lt"/>
                <a:cs typeface="+mn-lt"/>
              </a:rPr>
              <a:t>• realizzazione/potenziamento dei servizi turistici dedicati al turismo lento ed esperienziale;</a:t>
            </a:r>
            <a:endParaRPr lang="it-IT" dirty="0"/>
          </a:p>
          <a:p>
            <a:pPr marL="0" indent="0">
              <a:buNone/>
            </a:pPr>
            <a:r>
              <a:rPr lang="it-IT" dirty="0">
                <a:ea typeface="+mn-lt"/>
                <a:cs typeface="+mn-lt"/>
              </a:rPr>
              <a:t>• realizzazione di servizi turistici innovativi;</a:t>
            </a:r>
            <a:endParaRPr lang="it-IT" dirty="0"/>
          </a:p>
          <a:p>
            <a:pPr marL="0" indent="0">
              <a:buNone/>
            </a:pPr>
            <a:r>
              <a:rPr lang="it-IT" dirty="0">
                <a:ea typeface="+mn-lt"/>
                <a:cs typeface="+mn-lt"/>
              </a:rPr>
              <a:t>• progetti per l'accoglienza e infrastrutture turistiche destinati anche a migliorare la fruizione digitale;</a:t>
            </a:r>
          </a:p>
          <a:p>
            <a:pPr marL="0" indent="0">
              <a:buNone/>
            </a:pPr>
            <a:r>
              <a:rPr lang="it-IT" dirty="0">
                <a:ea typeface="+mn-lt"/>
                <a:cs typeface="+mn-lt"/>
              </a:rPr>
              <a:t>• realizzazione/potenziamento/promozione dell'artigianato artistico, tipico e tradizionale in chiave turistica;</a:t>
            </a:r>
            <a:endParaRPr lang="it-IT" dirty="0"/>
          </a:p>
          <a:p>
            <a:pPr marL="0" indent="0">
              <a:buNone/>
            </a:pPr>
            <a:r>
              <a:rPr lang="it-IT" dirty="0">
                <a:ea typeface="+mn-lt"/>
                <a:cs typeface="+mn-lt"/>
              </a:rPr>
              <a:t>• realizzazione/potenziamento/valorizzazione della commercializzazione dei prodotti agricoli e alimentari provenienti da filiera corta e dei prodotti agricoli e alimentari a chilometro utile in chiave turistica;</a:t>
            </a:r>
            <a:endParaRPr lang="it-IT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8A66062-E0FE-4EE7-9840-EC05B87AC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-1" y="4541520"/>
            <a:ext cx="5895754" cy="231050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3B4C179-2540-4304-9C9C-2AAAA53EF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1" y="2988236"/>
            <a:ext cx="2418079" cy="388769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8886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F52544-1A13-D4DE-3102-65D0A81F0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/>
              <a:t>Spese ammissibili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AB5D37B-C7EE-F35E-45C5-5EC050FAFE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2" y="1189041"/>
            <a:ext cx="5157787" cy="823912"/>
          </a:xfrm>
        </p:spPr>
        <p:txBody>
          <a:bodyPr>
            <a:normAutofit/>
          </a:bodyPr>
          <a:lstStyle/>
          <a:p>
            <a:r>
              <a:rPr lang="it-IT" sz="2400" b="0" dirty="0"/>
              <a:t>ATTIVI MATERIALI ( min 40%)</a:t>
            </a:r>
            <a:endParaRPr lang="it-IT" sz="2400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664B8D2-3C76-CFD0-A0C5-9F5EF81FA3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1" y="2214288"/>
            <a:ext cx="5157787" cy="3684588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pPr>
              <a:buNone/>
            </a:pPr>
            <a:endParaRPr lang="it-IT" sz="2200" dirty="0">
              <a:solidFill>
                <a:srgbClr val="001E2E"/>
              </a:solidFill>
            </a:endParaRPr>
          </a:p>
          <a:p>
            <a:r>
              <a:rPr lang="it-IT" sz="3400" dirty="0"/>
              <a:t> Beni strumentali e attrezzature (strumentazione, macchinari, impianti, spese di connessione, impianti hardware e dotazioni informatiche) necessari allo svolgimento delle attività ed erogazione dei servizi e potenzialità turistiche;</a:t>
            </a:r>
            <a:endParaRPr lang="it-IT" sz="3400" dirty="0">
              <a:solidFill>
                <a:srgbClr val="000000"/>
              </a:solidFill>
            </a:endParaRPr>
          </a:p>
          <a:p>
            <a:r>
              <a:rPr lang="it-IT" sz="3400" dirty="0"/>
              <a:t> Acquisto di terreni o immobili (finalizzati esclusivamente ad attività riconducibili a fine turistico), nel limite del 10% degli altri costi ammissibili;</a:t>
            </a:r>
            <a:endParaRPr lang="it-IT" sz="3400" dirty="0">
              <a:solidFill>
                <a:srgbClr val="000000"/>
              </a:solidFill>
            </a:endParaRPr>
          </a:p>
          <a:p>
            <a:r>
              <a:rPr lang="it-IT" sz="3400" dirty="0"/>
              <a:t> Opere murarie e assimilate (entro il limite del 20% degli altri costi ammissibili).</a:t>
            </a:r>
            <a:endParaRPr lang="it-IT" sz="34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it-IT" sz="2200" dirty="0">
              <a:solidFill>
                <a:srgbClr val="001E2E"/>
              </a:solidFill>
            </a:endParaRP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5992E4F-DA59-8371-17B7-4378F2EC7A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6000" y="1390376"/>
            <a:ext cx="5183188" cy="823912"/>
          </a:xfrm>
        </p:spPr>
        <p:txBody>
          <a:bodyPr/>
          <a:lstStyle/>
          <a:p>
            <a:r>
              <a:rPr lang="it-IT" b="0" dirty="0">
                <a:ea typeface="+mn-lt"/>
                <a:cs typeface="+mn-lt"/>
              </a:rPr>
              <a:t>ATTIVI IMMATERIALI e spese per il personale</a:t>
            </a:r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F92E3F5-3C01-39F3-8567-AD2ABA94B0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6000" y="2239050"/>
            <a:ext cx="5183188" cy="368458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 sz="2000" dirty="0">
                <a:ea typeface="+mn-lt"/>
                <a:cs typeface="+mn-lt"/>
              </a:rPr>
              <a:t>Progettazione (entro il limite del 20% degli altri costi ammissibili);</a:t>
            </a:r>
            <a:endParaRPr lang="it-IT" sz="2000" dirty="0"/>
          </a:p>
          <a:p>
            <a:r>
              <a:rPr lang="it-IT" sz="2000" dirty="0">
                <a:ea typeface="+mn-lt"/>
                <a:cs typeface="+mn-lt"/>
              </a:rPr>
              <a:t> Consulenze di professionisti (gestionali, commerciali, consulenze specialistiche, marketing, internazionalizzazione, etc.);</a:t>
            </a:r>
            <a:endParaRPr lang="it-IT" sz="2000" dirty="0"/>
          </a:p>
          <a:p>
            <a:r>
              <a:rPr lang="it-IT" sz="2000" dirty="0">
                <a:ea typeface="+mn-lt"/>
                <a:cs typeface="+mn-lt"/>
              </a:rPr>
              <a:t> Altri servizi strettamente pertinenti alla natura del progetto da finanziare;</a:t>
            </a:r>
            <a:endParaRPr lang="it-IT" sz="2000" dirty="0"/>
          </a:p>
          <a:p>
            <a:r>
              <a:rPr lang="it-IT" sz="2000" dirty="0">
                <a:ea typeface="+mn-lt"/>
                <a:cs typeface="+mn-lt"/>
              </a:rPr>
              <a:t>Fidejussioni, spese legali, spesa assicurative, spese notarili;</a:t>
            </a:r>
            <a:endParaRPr lang="it-IT" sz="2000" dirty="0"/>
          </a:p>
          <a:p>
            <a:r>
              <a:rPr lang="it-IT" sz="2000" dirty="0">
                <a:ea typeface="+mn-lt"/>
                <a:cs typeface="+mn-lt"/>
              </a:rPr>
              <a:t>Attività di promo-commercializzazione correlate al progetto presentato nel limite del 20% sul totale delle spese ammissibili.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8027576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498C37-DF6E-1223-D9BD-D706FC1A4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dirty="0"/>
              <a:t>Massimali di investimento e contributo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655B1A-9822-FD47-91E3-5BD6A7F3FE2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sz="2800" dirty="0">
                <a:ea typeface="+mn-lt"/>
                <a:cs typeface="+mn-lt"/>
              </a:rPr>
              <a:t>-</a:t>
            </a:r>
            <a:r>
              <a:rPr lang="it-IT" dirty="0">
                <a:ea typeface="+mn-lt"/>
                <a:cs typeface="+mn-lt"/>
              </a:rPr>
              <a:t> Per i progetti presentati da imprese in forma singola il costo totale ammissibile del progetto di investimento minimo è </a:t>
            </a:r>
            <a:r>
              <a:rPr lang="it-IT" b="1" dirty="0">
                <a:ea typeface="+mn-lt"/>
                <a:cs typeface="+mn-lt"/>
              </a:rPr>
              <a:t>€ 40.000,00</a:t>
            </a:r>
            <a:endParaRPr lang="it-IT" b="1" dirty="0"/>
          </a:p>
          <a:p>
            <a:pPr marL="0" indent="0">
              <a:buNone/>
            </a:pPr>
            <a:r>
              <a:rPr lang="it-IT" dirty="0">
                <a:ea typeface="+mn-lt"/>
                <a:cs typeface="+mn-lt"/>
              </a:rPr>
              <a:t>- Per i progetti presentati da imprese in forma associata il costo totale ammissibile del progetto di investimento minimo è </a:t>
            </a:r>
            <a:r>
              <a:rPr lang="it-IT" b="1" dirty="0">
                <a:ea typeface="+mn-lt"/>
                <a:cs typeface="+mn-lt"/>
              </a:rPr>
              <a:t>€ 120.000,00</a:t>
            </a:r>
            <a:endParaRPr lang="it-IT" b="1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9796C89-DAE4-EDB9-8DA9-0BE64AC6509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it-IT" dirty="0">
                <a:ea typeface="+mn-lt"/>
                <a:cs typeface="+mn-lt"/>
              </a:rPr>
              <a:t>Il contributo massimo concedibile, nel rispetto del massimale previsto dal secondo comma dell’art. 3 del Regolamento 2831/2023 “De </a:t>
            </a:r>
            <a:r>
              <a:rPr lang="it-IT" dirty="0" err="1">
                <a:ea typeface="+mn-lt"/>
                <a:cs typeface="+mn-lt"/>
              </a:rPr>
              <a:t>Minimis</a:t>
            </a:r>
            <a:r>
              <a:rPr lang="it-IT" dirty="0">
                <a:ea typeface="+mn-lt"/>
                <a:cs typeface="+mn-lt"/>
              </a:rPr>
              <a:t>”, nella misura massima del 50% è di:</a:t>
            </a:r>
            <a:endParaRPr lang="it-IT" dirty="0"/>
          </a:p>
          <a:p>
            <a:pPr>
              <a:buNone/>
            </a:pPr>
            <a:r>
              <a:rPr lang="it-IT" dirty="0">
                <a:ea typeface="+mn-lt"/>
                <a:cs typeface="+mn-lt"/>
              </a:rPr>
              <a:t>- </a:t>
            </a:r>
            <a:r>
              <a:rPr lang="it-IT" b="1" dirty="0">
                <a:ea typeface="+mn-lt"/>
                <a:cs typeface="+mn-lt"/>
              </a:rPr>
              <a:t>€ 100.000,00 </a:t>
            </a:r>
            <a:r>
              <a:rPr lang="it-IT" dirty="0">
                <a:ea typeface="+mn-lt"/>
                <a:cs typeface="+mn-lt"/>
              </a:rPr>
              <a:t>per i progetti presentati da imprese in </a:t>
            </a:r>
            <a:r>
              <a:rPr lang="it-IT" b="1" dirty="0">
                <a:ea typeface="+mn-lt"/>
                <a:cs typeface="+mn-lt"/>
              </a:rPr>
              <a:t>forma singola</a:t>
            </a:r>
            <a:r>
              <a:rPr lang="it-IT" dirty="0">
                <a:ea typeface="+mn-lt"/>
                <a:cs typeface="+mn-lt"/>
              </a:rPr>
              <a:t>;</a:t>
            </a:r>
            <a:endParaRPr lang="it-IT" dirty="0"/>
          </a:p>
          <a:p>
            <a:pPr>
              <a:buNone/>
            </a:pPr>
            <a:r>
              <a:rPr lang="it-IT" dirty="0">
                <a:ea typeface="+mn-lt"/>
                <a:cs typeface="+mn-lt"/>
              </a:rPr>
              <a:t>-</a:t>
            </a:r>
            <a:r>
              <a:rPr lang="it-IT" b="1" dirty="0">
                <a:ea typeface="+mn-lt"/>
                <a:cs typeface="+mn-lt"/>
              </a:rPr>
              <a:t> € 300.000,00 </a:t>
            </a:r>
            <a:r>
              <a:rPr lang="it-IT" dirty="0">
                <a:ea typeface="+mn-lt"/>
                <a:cs typeface="+mn-lt"/>
              </a:rPr>
              <a:t>per i progetti presentati da imprese in </a:t>
            </a:r>
            <a:r>
              <a:rPr lang="it-IT" b="1" dirty="0">
                <a:ea typeface="+mn-lt"/>
                <a:cs typeface="+mn-lt"/>
              </a:rPr>
              <a:t>forma associata</a:t>
            </a:r>
            <a:r>
              <a:rPr lang="it-IT" dirty="0">
                <a:ea typeface="+mn-lt"/>
                <a:cs typeface="+mn-lt"/>
              </a:rPr>
              <a:t>. Non verranno concessi contributi parziali.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897712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436E0F2-A64B-471E-93C0-8DFE08CC57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C1E3AB1-2A8C-4607-9FAE-D8BDB280F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6D66059-832F-40B6-A35F-F56C8F38A1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515E2ED-7EA9-448D-83FA-54C3DF972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0595356-EABD-4767-AC9D-EA21FF115E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8CD9F06-9628-469C-B788-A894E3E08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550A431-0B61-421B-B4B7-24C0CFF0F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15F0A9D0-BB35-4CAB-B92D-E061B9D8E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2F5DE35-776B-4C7D-AF2E-514E68BDD2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0" y="0"/>
            <a:ext cx="698360" cy="57024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A65E4E8-1272-4386-BDFE-0129D7A7E2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9642143" y="0"/>
            <a:ext cx="2549857" cy="207446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A6515F51-DBC6-42B8-9C34-749F69BB65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897737" y="0"/>
            <a:ext cx="1294263" cy="5991367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olo 1">
            <a:extLst>
              <a:ext uri="{FF2B5EF4-FFF2-40B4-BE49-F238E27FC236}">
                <a16:creationId xmlns:a16="http://schemas.microsoft.com/office/drawing/2014/main" id="{545BA98D-A100-0B74-71A1-3DC9C1A80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9553" y="638174"/>
            <a:ext cx="10529048" cy="14763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Modalità di Presentazione delle Domande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73F5967-4993-405D-A3E6-84DCEFF44C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0"/>
            <a:ext cx="2403086" cy="103723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8C2973F-1690-D0CC-2554-B0EF1C0480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29553" y="2114549"/>
            <a:ext cx="4632341" cy="419033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 dirty="0" err="1"/>
              <a:t>Modalità</a:t>
            </a:r>
            <a:r>
              <a:rPr lang="en-US" sz="3200" dirty="0"/>
              <a:t> di accesso</a:t>
            </a:r>
          </a:p>
          <a:p>
            <a:pPr lvl="1"/>
            <a:r>
              <a:rPr lang="en-US" sz="2800" dirty="0"/>
              <a:t>Online </a:t>
            </a:r>
            <a:r>
              <a:rPr lang="en-US" sz="2800" dirty="0" err="1"/>
              <a:t>tramite</a:t>
            </a:r>
            <a:r>
              <a:rPr lang="en-US" sz="2800" dirty="0"/>
              <a:t> il </a:t>
            </a:r>
            <a:r>
              <a:rPr lang="en-US" sz="2800" dirty="0" err="1"/>
              <a:t>portale</a:t>
            </a:r>
            <a:r>
              <a:rPr lang="en-US" sz="2800" dirty="0"/>
              <a:t> </a:t>
            </a:r>
            <a:r>
              <a:rPr lang="en-US" sz="2800" dirty="0" err="1"/>
              <a:t>dedicato</a:t>
            </a:r>
            <a:r>
              <a:rPr lang="en-US" sz="2800" dirty="0"/>
              <a:t> Sigef</a:t>
            </a:r>
          </a:p>
          <a:p>
            <a:r>
              <a:rPr lang="en-US" sz="3200" dirty="0"/>
              <a:t>Data di Apertura e </a:t>
            </a:r>
            <a:r>
              <a:rPr lang="en-US" sz="3200" dirty="0" err="1"/>
              <a:t>Scadenza</a:t>
            </a:r>
            <a:endParaRPr lang="en-US" sz="3200" dirty="0"/>
          </a:p>
          <a:p>
            <a:pPr lvl="1"/>
            <a:r>
              <a:rPr lang="en-US" sz="2800" b="1" dirty="0"/>
              <a:t>15/05/2025 ore 9.00</a:t>
            </a:r>
          </a:p>
          <a:p>
            <a:pPr lvl="1"/>
            <a:r>
              <a:rPr lang="en-US" sz="2800" b="1" dirty="0"/>
              <a:t>15/07/2025 ore 12.00</a:t>
            </a:r>
          </a:p>
          <a:p>
            <a:pPr marL="457200" lvl="1" indent="0">
              <a:buNone/>
            </a:pPr>
            <a:endParaRPr lang="en-US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3A523CC-BD6C-4A0D-B9DB-1DC2CE1E2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6807758" y="5501473"/>
            <a:ext cx="5455709" cy="1356527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Segnaposto contenuto 4" descr="Vista laterale di un calendario bianco">
            <a:extLst>
              <a:ext uri="{FF2B5EF4-FFF2-40B4-BE49-F238E27FC236}">
                <a16:creationId xmlns:a16="http://schemas.microsoft.com/office/drawing/2014/main" id="{76918388-962C-49FF-9C7E-02AB50B3B0A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6548437" y="2514057"/>
            <a:ext cx="5110163" cy="3411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3829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436E0F2-A64B-471E-93C0-8DFE08CC57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C1E3AB1-2A8C-4607-9FAE-D8BDB280F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6D66059-832F-40B6-A35F-F56C8F38A1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515E2ED-7EA9-448D-83FA-54C3DF972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0595356-EABD-4767-AC9D-EA21FF115E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8CD9F06-9628-469C-B788-A894E3E08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550A431-0B61-421B-B4B7-24C0CFF0F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D6309531-94CD-4CF6-AACE-80EC085E0F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DAC3C15-89A7-9B8F-C6D7-34E3646B1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6159" y="339436"/>
            <a:ext cx="6723597" cy="139377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 err="1"/>
              <a:t>Criteri</a:t>
            </a:r>
            <a:r>
              <a:rPr lang="en-US" sz="4000" dirty="0"/>
              <a:t> di </a:t>
            </a:r>
            <a:r>
              <a:rPr lang="en-US" sz="4000" dirty="0" err="1"/>
              <a:t>valutazione</a:t>
            </a:r>
            <a:endParaRPr lang="en-US" sz="4000" i="0" dirty="0" err="1">
              <a:solidFill>
                <a:srgbClr val="000000"/>
              </a:solidFill>
            </a:endParaRPr>
          </a:p>
          <a:p>
            <a:endParaRPr lang="en-US" dirty="0"/>
          </a:p>
        </p:txBody>
      </p:sp>
      <p:pic>
        <p:nvPicPr>
          <p:cNvPr id="5" name="Segnaposto contenuto 4" descr="Check list document of finished work duties and responsibilities. Business progress or agenda. Checklist, keeping score of obligations or completed tasks in project concept. Tick mark in checkbox.">
            <a:extLst>
              <a:ext uri="{FF2B5EF4-FFF2-40B4-BE49-F238E27FC236}">
                <a16:creationId xmlns:a16="http://schemas.microsoft.com/office/drawing/2014/main" id="{9D07267D-0CCC-4063-8070-778A75BA88C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rcRect l="47063" r="6338" b="1"/>
          <a:stretch/>
        </p:blipFill>
        <p:spPr>
          <a:xfrm>
            <a:off x="20" y="-7444"/>
            <a:ext cx="4966427" cy="6874330"/>
          </a:xfrm>
          <a:custGeom>
            <a:avLst/>
            <a:gdLst/>
            <a:ahLst/>
            <a:cxnLst/>
            <a:rect l="l" t="t" r="r" b="b"/>
            <a:pathLst>
              <a:path w="4966447" h="6874330">
                <a:moveTo>
                  <a:pt x="0" y="0"/>
                </a:moveTo>
                <a:lnTo>
                  <a:pt x="4966447" y="0"/>
                </a:lnTo>
                <a:lnTo>
                  <a:pt x="3355712" y="6874330"/>
                </a:lnTo>
                <a:lnTo>
                  <a:pt x="0" y="6874330"/>
                </a:lnTo>
                <a:close/>
              </a:path>
            </a:pathLst>
          </a:custGeom>
        </p:spPr>
      </p:pic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CA60C86-71C9-1F41-5E15-E38C92A936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14322" y="1093485"/>
            <a:ext cx="7196959" cy="496937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1800" dirty="0">
                <a:ea typeface="+mn-lt"/>
                <a:cs typeface="+mn-lt"/>
              </a:rPr>
              <a:t>A) QUALITÀ DELLA PROPOSTA (PESO 40)</a:t>
            </a:r>
            <a:endParaRPr lang="en-US" sz="1800" dirty="0"/>
          </a:p>
          <a:p>
            <a:pPr marL="0" indent="0">
              <a:buNone/>
            </a:pPr>
            <a:r>
              <a:rPr lang="en-US" sz="1800" dirty="0">
                <a:ea typeface="+mn-lt"/>
                <a:cs typeface="+mn-lt"/>
              </a:rPr>
              <a:t>1. </a:t>
            </a:r>
            <a:r>
              <a:rPr lang="en-US" sz="1800" dirty="0" err="1">
                <a:ea typeface="+mn-lt"/>
                <a:cs typeface="+mn-lt"/>
              </a:rPr>
              <a:t>Individuazione</a:t>
            </a:r>
            <a:r>
              <a:rPr lang="en-US" sz="1800" dirty="0">
                <a:ea typeface="+mn-lt"/>
                <a:cs typeface="+mn-lt"/>
              </a:rPr>
              <a:t> di un </a:t>
            </a:r>
            <a:r>
              <a:rPr lang="en-US" sz="1800" dirty="0" err="1">
                <a:ea typeface="+mn-lt"/>
                <a:cs typeface="+mn-lt"/>
              </a:rPr>
              <a:t>prodotto</a:t>
            </a:r>
            <a:r>
              <a:rPr lang="en-US" sz="1800" dirty="0">
                <a:ea typeface="+mn-lt"/>
                <a:cs typeface="+mn-lt"/>
              </a:rPr>
              <a:t> </a:t>
            </a:r>
            <a:r>
              <a:rPr lang="en-US" sz="1800" dirty="0" err="1">
                <a:ea typeface="+mn-lt"/>
                <a:cs typeface="+mn-lt"/>
              </a:rPr>
              <a:t>turistico</a:t>
            </a:r>
            <a:r>
              <a:rPr lang="en-US" sz="1800" dirty="0">
                <a:ea typeface="+mn-lt"/>
                <a:cs typeface="+mn-lt"/>
              </a:rPr>
              <a:t> </a:t>
            </a:r>
            <a:r>
              <a:rPr lang="en-US" sz="1800" dirty="0" err="1">
                <a:ea typeface="+mn-lt"/>
                <a:cs typeface="+mn-lt"/>
              </a:rPr>
              <a:t>articolato</a:t>
            </a:r>
            <a:r>
              <a:rPr lang="en-US" sz="1800" dirty="0">
                <a:ea typeface="+mn-lt"/>
                <a:cs typeface="+mn-lt"/>
              </a:rPr>
              <a:t>, </a:t>
            </a:r>
            <a:r>
              <a:rPr lang="en-US" sz="1800" dirty="0" err="1">
                <a:ea typeface="+mn-lt"/>
                <a:cs typeface="+mn-lt"/>
              </a:rPr>
              <a:t>integrato</a:t>
            </a:r>
            <a:r>
              <a:rPr lang="en-US" sz="1800" dirty="0">
                <a:ea typeface="+mn-lt"/>
                <a:cs typeface="+mn-lt"/>
              </a:rPr>
              <a:t> e </a:t>
            </a:r>
            <a:r>
              <a:rPr lang="en-US" sz="1800" dirty="0" err="1">
                <a:ea typeface="+mn-lt"/>
                <a:cs typeface="+mn-lt"/>
              </a:rPr>
              <a:t>aggregante</a:t>
            </a:r>
            <a:r>
              <a:rPr lang="en-US" sz="1800" dirty="0">
                <a:ea typeface="+mn-lt"/>
                <a:cs typeface="+mn-lt"/>
              </a:rPr>
              <a:t> reti di </a:t>
            </a:r>
            <a:r>
              <a:rPr lang="en-US" sz="1800" dirty="0" err="1">
                <a:ea typeface="+mn-lt"/>
                <a:cs typeface="+mn-lt"/>
              </a:rPr>
              <a:t>imprese</a:t>
            </a:r>
            <a:r>
              <a:rPr lang="en-US" sz="1800" dirty="0">
                <a:ea typeface="+mn-lt"/>
                <a:cs typeface="+mn-lt"/>
              </a:rPr>
              <a:t> e </a:t>
            </a:r>
            <a:r>
              <a:rPr lang="en-US" sz="1800" dirty="0" err="1">
                <a:ea typeface="+mn-lt"/>
                <a:cs typeface="+mn-lt"/>
              </a:rPr>
              <a:t>operatori</a:t>
            </a:r>
            <a:r>
              <a:rPr lang="en-US" sz="1800" dirty="0">
                <a:ea typeface="+mn-lt"/>
                <a:cs typeface="+mn-lt"/>
              </a:rPr>
              <a:t>;</a:t>
            </a:r>
            <a:endParaRPr lang="en-US" sz="1800" dirty="0"/>
          </a:p>
          <a:p>
            <a:pPr marL="0" indent="0">
              <a:buNone/>
            </a:pPr>
            <a:r>
              <a:rPr lang="en-US" sz="1800" dirty="0">
                <a:ea typeface="+mn-lt"/>
                <a:cs typeface="+mn-lt"/>
              </a:rPr>
              <a:t>2. </a:t>
            </a:r>
            <a:r>
              <a:rPr lang="en-US" sz="1800" dirty="0" err="1">
                <a:ea typeface="+mn-lt"/>
                <a:cs typeface="+mn-lt"/>
              </a:rPr>
              <a:t>Rilevanza</a:t>
            </a:r>
            <a:r>
              <a:rPr lang="en-US" sz="1800" dirty="0">
                <a:ea typeface="+mn-lt"/>
                <a:cs typeface="+mn-lt"/>
              </a:rPr>
              <a:t> </a:t>
            </a:r>
            <a:r>
              <a:rPr lang="en-US" sz="1800" dirty="0" err="1">
                <a:ea typeface="+mn-lt"/>
                <a:cs typeface="+mn-lt"/>
              </a:rPr>
              <a:t>dell’offerta</a:t>
            </a:r>
            <a:r>
              <a:rPr lang="en-US" sz="1800" dirty="0">
                <a:ea typeface="+mn-lt"/>
                <a:cs typeface="+mn-lt"/>
              </a:rPr>
              <a:t> </a:t>
            </a:r>
            <a:r>
              <a:rPr lang="en-US" sz="1800" dirty="0" err="1">
                <a:ea typeface="+mn-lt"/>
                <a:cs typeface="+mn-lt"/>
              </a:rPr>
              <a:t>turistico-ricettiva</a:t>
            </a:r>
            <a:r>
              <a:rPr lang="en-US" sz="1800" dirty="0">
                <a:ea typeface="+mn-lt"/>
                <a:cs typeface="+mn-lt"/>
              </a:rPr>
              <a:t> </a:t>
            </a:r>
            <a:r>
              <a:rPr lang="en-US" sz="1800" dirty="0" err="1">
                <a:ea typeface="+mn-lt"/>
                <a:cs typeface="+mn-lt"/>
              </a:rPr>
              <a:t>proposta</a:t>
            </a:r>
            <a:r>
              <a:rPr lang="en-US" sz="1800" dirty="0">
                <a:ea typeface="+mn-lt"/>
                <a:cs typeface="+mn-lt"/>
              </a:rPr>
              <a:t>;</a:t>
            </a:r>
            <a:endParaRPr lang="en-US" sz="1800" dirty="0"/>
          </a:p>
          <a:p>
            <a:pPr marL="0" indent="0">
              <a:buNone/>
            </a:pPr>
            <a:r>
              <a:rPr lang="en-US" sz="1800" dirty="0">
                <a:ea typeface="+mn-lt"/>
                <a:cs typeface="+mn-lt"/>
              </a:rPr>
              <a:t>3. </a:t>
            </a:r>
            <a:r>
              <a:rPr lang="en-US" sz="1800" dirty="0" err="1">
                <a:ea typeface="+mn-lt"/>
                <a:cs typeface="+mn-lt"/>
              </a:rPr>
              <a:t>Capacità</a:t>
            </a:r>
            <a:r>
              <a:rPr lang="en-US" sz="1800" dirty="0">
                <a:ea typeface="+mn-lt"/>
                <a:cs typeface="+mn-lt"/>
              </a:rPr>
              <a:t> del </a:t>
            </a:r>
            <a:r>
              <a:rPr lang="en-US" sz="1800" dirty="0" err="1">
                <a:ea typeface="+mn-lt"/>
                <a:cs typeface="+mn-lt"/>
              </a:rPr>
              <a:t>progetto</a:t>
            </a:r>
            <a:r>
              <a:rPr lang="en-US" sz="1800" dirty="0">
                <a:ea typeface="+mn-lt"/>
                <a:cs typeface="+mn-lt"/>
              </a:rPr>
              <a:t> di </a:t>
            </a:r>
            <a:r>
              <a:rPr lang="en-US" sz="1800" dirty="0" err="1">
                <a:ea typeface="+mn-lt"/>
                <a:cs typeface="+mn-lt"/>
              </a:rPr>
              <a:t>sviluppare</a:t>
            </a:r>
            <a:r>
              <a:rPr lang="en-US" sz="1800" dirty="0">
                <a:ea typeface="+mn-lt"/>
                <a:cs typeface="+mn-lt"/>
              </a:rPr>
              <a:t> e </a:t>
            </a:r>
            <a:r>
              <a:rPr lang="en-US" sz="1800" dirty="0" err="1">
                <a:ea typeface="+mn-lt"/>
                <a:cs typeface="+mn-lt"/>
              </a:rPr>
              <a:t>promuovere</a:t>
            </a:r>
            <a:r>
              <a:rPr lang="en-US" sz="1800" dirty="0">
                <a:ea typeface="+mn-lt"/>
                <a:cs typeface="+mn-lt"/>
              </a:rPr>
              <a:t> la </a:t>
            </a:r>
            <a:r>
              <a:rPr lang="en-US" sz="1800" dirty="0" err="1">
                <a:ea typeface="+mn-lt"/>
                <a:cs typeface="+mn-lt"/>
              </a:rPr>
              <a:t>valorizzazione</a:t>
            </a:r>
            <a:r>
              <a:rPr lang="en-US" sz="1800" dirty="0">
                <a:ea typeface="+mn-lt"/>
                <a:cs typeface="+mn-lt"/>
              </a:rPr>
              <a:t> del </a:t>
            </a:r>
            <a:r>
              <a:rPr lang="en-US" sz="1800" dirty="0" err="1">
                <a:ea typeface="+mn-lt"/>
                <a:cs typeface="+mn-lt"/>
              </a:rPr>
              <a:t>territorio</a:t>
            </a:r>
            <a:r>
              <a:rPr lang="en-US" sz="1800" dirty="0">
                <a:ea typeface="+mn-lt"/>
                <a:cs typeface="+mn-lt"/>
              </a:rPr>
              <a:t> e del </a:t>
            </a:r>
            <a:r>
              <a:rPr lang="en-US" sz="1800" dirty="0" err="1">
                <a:ea typeface="+mn-lt"/>
                <a:cs typeface="+mn-lt"/>
              </a:rPr>
              <a:t>suo</a:t>
            </a:r>
            <a:r>
              <a:rPr lang="en-US" sz="1800" dirty="0">
                <a:ea typeface="+mn-lt"/>
                <a:cs typeface="+mn-lt"/>
              </a:rPr>
              <a:t> </a:t>
            </a:r>
            <a:r>
              <a:rPr lang="en-US" sz="1800" dirty="0" err="1">
                <a:ea typeface="+mn-lt"/>
                <a:cs typeface="+mn-lt"/>
              </a:rPr>
              <a:t>patrimonio</a:t>
            </a:r>
            <a:r>
              <a:rPr lang="en-US" sz="1800" dirty="0">
                <a:ea typeface="+mn-lt"/>
                <a:cs typeface="+mn-lt"/>
              </a:rPr>
              <a:t> </a:t>
            </a:r>
            <a:r>
              <a:rPr lang="en-US" sz="1800" dirty="0" err="1">
                <a:ea typeface="+mn-lt"/>
                <a:cs typeface="+mn-lt"/>
              </a:rPr>
              <a:t>identitario</a:t>
            </a:r>
            <a:r>
              <a:rPr lang="en-US" sz="1800" dirty="0">
                <a:ea typeface="+mn-lt"/>
                <a:cs typeface="+mn-lt"/>
              </a:rPr>
              <a:t> </a:t>
            </a:r>
            <a:r>
              <a:rPr lang="en-US" sz="1800" dirty="0" err="1">
                <a:ea typeface="+mn-lt"/>
                <a:cs typeface="+mn-lt"/>
              </a:rPr>
              <a:t>culturale</a:t>
            </a:r>
            <a:r>
              <a:rPr lang="en-US" sz="1800" dirty="0">
                <a:ea typeface="+mn-lt"/>
                <a:cs typeface="+mn-lt"/>
              </a:rPr>
              <a:t> e </a:t>
            </a:r>
            <a:r>
              <a:rPr lang="en-US" sz="1800" dirty="0" err="1">
                <a:ea typeface="+mn-lt"/>
                <a:cs typeface="+mn-lt"/>
              </a:rPr>
              <a:t>turistico</a:t>
            </a:r>
            <a:r>
              <a:rPr lang="en-US" sz="1800" dirty="0">
                <a:ea typeface="+mn-lt"/>
                <a:cs typeface="+mn-lt"/>
              </a:rPr>
              <a:t>;</a:t>
            </a:r>
            <a:endParaRPr lang="en-US" sz="1800" dirty="0"/>
          </a:p>
          <a:p>
            <a:pPr marL="0" indent="0">
              <a:buNone/>
            </a:pPr>
            <a:r>
              <a:rPr lang="en-US" sz="1800" dirty="0">
                <a:ea typeface="+mn-lt"/>
                <a:cs typeface="+mn-lt"/>
              </a:rPr>
              <a:t>4. </a:t>
            </a:r>
            <a:r>
              <a:rPr lang="en-US" sz="1800" dirty="0" err="1">
                <a:ea typeface="+mn-lt"/>
                <a:cs typeface="+mn-lt"/>
              </a:rPr>
              <a:t>Qualità</a:t>
            </a:r>
            <a:r>
              <a:rPr lang="en-US" sz="1800" dirty="0">
                <a:ea typeface="+mn-lt"/>
                <a:cs typeface="+mn-lt"/>
              </a:rPr>
              <a:t> della </a:t>
            </a:r>
            <a:r>
              <a:rPr lang="en-US" sz="1800" dirty="0" err="1">
                <a:ea typeface="+mn-lt"/>
                <a:cs typeface="+mn-lt"/>
              </a:rPr>
              <a:t>proposta</a:t>
            </a:r>
            <a:r>
              <a:rPr lang="en-US" sz="1800" dirty="0">
                <a:ea typeface="+mn-lt"/>
                <a:cs typeface="+mn-lt"/>
              </a:rPr>
              <a:t> </a:t>
            </a:r>
            <a:r>
              <a:rPr lang="en-US" sz="1800" dirty="0" err="1">
                <a:ea typeface="+mn-lt"/>
                <a:cs typeface="+mn-lt"/>
              </a:rPr>
              <a:t>progettuale</a:t>
            </a:r>
            <a:r>
              <a:rPr lang="en-US" sz="1800" dirty="0">
                <a:ea typeface="+mn-lt"/>
                <a:cs typeface="+mn-lt"/>
              </a:rPr>
              <a:t> (</a:t>
            </a:r>
            <a:r>
              <a:rPr lang="en-US" sz="1800" dirty="0" err="1">
                <a:ea typeface="+mn-lt"/>
                <a:cs typeface="+mn-lt"/>
              </a:rPr>
              <a:t>fattibilità</a:t>
            </a:r>
            <a:r>
              <a:rPr lang="en-US" sz="1800" dirty="0">
                <a:ea typeface="+mn-lt"/>
                <a:cs typeface="+mn-lt"/>
              </a:rPr>
              <a:t> </a:t>
            </a:r>
            <a:r>
              <a:rPr lang="en-US" sz="1800" dirty="0" err="1">
                <a:ea typeface="+mn-lt"/>
                <a:cs typeface="+mn-lt"/>
              </a:rPr>
              <a:t>tecnica</a:t>
            </a:r>
            <a:r>
              <a:rPr lang="en-US" sz="1800" dirty="0">
                <a:ea typeface="+mn-lt"/>
                <a:cs typeface="+mn-lt"/>
              </a:rPr>
              <a:t>, </a:t>
            </a:r>
            <a:r>
              <a:rPr lang="en-US" sz="1800" dirty="0" err="1">
                <a:ea typeface="+mn-lt"/>
                <a:cs typeface="+mn-lt"/>
              </a:rPr>
              <a:t>rilevanza</a:t>
            </a:r>
            <a:r>
              <a:rPr lang="en-US" sz="1800" dirty="0">
                <a:ea typeface="+mn-lt"/>
                <a:cs typeface="+mn-lt"/>
              </a:rPr>
              <a:t> </a:t>
            </a:r>
            <a:r>
              <a:rPr lang="en-US" sz="1800" dirty="0" err="1">
                <a:ea typeface="+mn-lt"/>
                <a:cs typeface="+mn-lt"/>
              </a:rPr>
              <a:t>dei</a:t>
            </a:r>
            <a:r>
              <a:rPr lang="en-US" sz="1800" dirty="0">
                <a:ea typeface="+mn-lt"/>
                <a:cs typeface="+mn-lt"/>
              </a:rPr>
              <a:t> </a:t>
            </a:r>
            <a:r>
              <a:rPr lang="en-US" sz="1800" dirty="0" err="1">
                <a:ea typeface="+mn-lt"/>
                <a:cs typeface="+mn-lt"/>
              </a:rPr>
              <a:t>risultati</a:t>
            </a:r>
            <a:r>
              <a:rPr lang="en-US" sz="1800" dirty="0">
                <a:ea typeface="+mn-lt"/>
                <a:cs typeface="+mn-lt"/>
              </a:rPr>
              <a:t> </a:t>
            </a:r>
            <a:r>
              <a:rPr lang="en-US" sz="1800" dirty="0" err="1">
                <a:ea typeface="+mn-lt"/>
                <a:cs typeface="+mn-lt"/>
              </a:rPr>
              <a:t>attesi</a:t>
            </a:r>
            <a:r>
              <a:rPr lang="en-US" sz="1800" dirty="0">
                <a:ea typeface="+mn-lt"/>
                <a:cs typeface="+mn-lt"/>
              </a:rPr>
              <a:t>, </a:t>
            </a:r>
            <a:r>
              <a:rPr lang="en-US" sz="1800" dirty="0" err="1">
                <a:ea typeface="+mn-lt"/>
                <a:cs typeface="+mn-lt"/>
              </a:rPr>
              <a:t>grado</a:t>
            </a:r>
            <a:r>
              <a:rPr lang="en-US" sz="1800" dirty="0">
                <a:ea typeface="+mn-lt"/>
                <a:cs typeface="+mn-lt"/>
              </a:rPr>
              <a:t> di </a:t>
            </a:r>
            <a:r>
              <a:rPr lang="en-US" sz="1800" dirty="0" err="1">
                <a:ea typeface="+mn-lt"/>
                <a:cs typeface="+mn-lt"/>
              </a:rPr>
              <a:t>innovazione</a:t>
            </a:r>
            <a:r>
              <a:rPr lang="en-US" sz="1800" dirty="0">
                <a:ea typeface="+mn-lt"/>
                <a:cs typeface="+mn-lt"/>
              </a:rPr>
              <a:t>)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>
                <a:ea typeface="+mn-lt"/>
                <a:cs typeface="+mn-lt"/>
              </a:rPr>
              <a:t>B) EFFICACIA POTENZIALE (PESO 60)</a:t>
            </a:r>
            <a:endParaRPr lang="en-US" sz="1800" dirty="0"/>
          </a:p>
          <a:p>
            <a:pPr marL="0" indent="0">
              <a:buNone/>
            </a:pPr>
            <a:r>
              <a:rPr lang="en-US" sz="1800" dirty="0">
                <a:ea typeface="+mn-lt"/>
                <a:cs typeface="+mn-lt"/>
              </a:rPr>
              <a:t>1. Sviluppo di </a:t>
            </a:r>
            <a:r>
              <a:rPr lang="en-US" sz="1800" dirty="0" err="1">
                <a:ea typeface="+mn-lt"/>
                <a:cs typeface="+mn-lt"/>
              </a:rPr>
              <a:t>prodotti</a:t>
            </a:r>
            <a:r>
              <a:rPr lang="en-US" sz="1800" dirty="0">
                <a:ea typeface="+mn-lt"/>
                <a:cs typeface="+mn-lt"/>
              </a:rPr>
              <a:t> e/o </a:t>
            </a:r>
            <a:r>
              <a:rPr lang="en-US" sz="1800" dirty="0" err="1">
                <a:ea typeface="+mn-lt"/>
                <a:cs typeface="+mn-lt"/>
              </a:rPr>
              <a:t>servizi</a:t>
            </a:r>
            <a:r>
              <a:rPr lang="en-US" sz="1800" dirty="0">
                <a:ea typeface="+mn-lt"/>
                <a:cs typeface="+mn-lt"/>
              </a:rPr>
              <a:t> </a:t>
            </a:r>
            <a:r>
              <a:rPr lang="en-US" sz="1800" dirty="0" err="1">
                <a:ea typeface="+mn-lt"/>
                <a:cs typeface="+mn-lt"/>
              </a:rPr>
              <a:t>nuovi</a:t>
            </a:r>
            <a:r>
              <a:rPr lang="en-US" sz="1800" dirty="0">
                <a:ea typeface="+mn-lt"/>
                <a:cs typeface="+mn-lt"/>
              </a:rPr>
              <a:t> o </a:t>
            </a:r>
            <a:r>
              <a:rPr lang="en-US" sz="1800" dirty="0" err="1">
                <a:ea typeface="+mn-lt"/>
                <a:cs typeface="+mn-lt"/>
              </a:rPr>
              <a:t>sensibilmente</a:t>
            </a:r>
            <a:r>
              <a:rPr lang="en-US" sz="1800" dirty="0">
                <a:ea typeface="+mn-lt"/>
                <a:cs typeface="+mn-lt"/>
              </a:rPr>
              <a:t> </a:t>
            </a:r>
            <a:r>
              <a:rPr lang="en-US" sz="1800" dirty="0" err="1">
                <a:ea typeface="+mn-lt"/>
                <a:cs typeface="+mn-lt"/>
              </a:rPr>
              <a:t>migliorati</a:t>
            </a:r>
            <a:r>
              <a:rPr lang="en-US" sz="1800" dirty="0">
                <a:ea typeface="+mn-lt"/>
                <a:cs typeface="+mn-lt"/>
              </a:rPr>
              <a:t> per </a:t>
            </a:r>
            <a:r>
              <a:rPr lang="en-US" sz="1800" dirty="0" err="1">
                <a:ea typeface="+mn-lt"/>
                <a:cs typeface="+mn-lt"/>
              </a:rPr>
              <a:t>l’impresa</a:t>
            </a:r>
            <a:r>
              <a:rPr lang="en-US" sz="1800" dirty="0">
                <a:ea typeface="+mn-lt"/>
                <a:cs typeface="+mn-lt"/>
              </a:rPr>
              <a:t> e/o per il </a:t>
            </a:r>
            <a:r>
              <a:rPr lang="en-US" sz="1800" dirty="0" err="1">
                <a:ea typeface="+mn-lt"/>
                <a:cs typeface="+mn-lt"/>
              </a:rPr>
              <a:t>mercato</a:t>
            </a:r>
            <a:r>
              <a:rPr lang="en-US" sz="1800" dirty="0">
                <a:ea typeface="+mn-lt"/>
                <a:cs typeface="+mn-lt"/>
              </a:rPr>
              <a:t>;</a:t>
            </a:r>
            <a:endParaRPr lang="en-US" sz="1800" dirty="0"/>
          </a:p>
          <a:p>
            <a:pPr marL="0" indent="0">
              <a:buNone/>
            </a:pPr>
            <a:r>
              <a:rPr lang="en-US" sz="1800" dirty="0">
                <a:ea typeface="+mn-lt"/>
                <a:cs typeface="+mn-lt"/>
              </a:rPr>
              <a:t>2. Valore </a:t>
            </a:r>
            <a:r>
              <a:rPr lang="en-US" sz="1800" dirty="0" err="1">
                <a:ea typeface="+mn-lt"/>
                <a:cs typeface="+mn-lt"/>
              </a:rPr>
              <a:t>turistico</a:t>
            </a:r>
            <a:r>
              <a:rPr lang="en-US" sz="1800" dirty="0">
                <a:ea typeface="+mn-lt"/>
                <a:cs typeface="+mn-lt"/>
              </a:rPr>
              <a:t> del </a:t>
            </a:r>
            <a:r>
              <a:rPr lang="en-US" sz="1800" dirty="0" err="1">
                <a:ea typeface="+mn-lt"/>
                <a:cs typeface="+mn-lt"/>
              </a:rPr>
              <a:t>prodotto</a:t>
            </a:r>
            <a:r>
              <a:rPr lang="en-US" sz="1800" dirty="0">
                <a:ea typeface="+mn-lt"/>
                <a:cs typeface="+mn-lt"/>
              </a:rPr>
              <a:t> </a:t>
            </a:r>
            <a:r>
              <a:rPr lang="en-US" sz="1800" dirty="0" err="1">
                <a:ea typeface="+mn-lt"/>
                <a:cs typeface="+mn-lt"/>
              </a:rPr>
              <a:t>realizzato</a:t>
            </a:r>
            <a:r>
              <a:rPr lang="en-US" sz="1800" dirty="0">
                <a:ea typeface="+mn-lt"/>
                <a:cs typeface="+mn-lt"/>
              </a:rPr>
              <a:t> e del </a:t>
            </a:r>
            <a:r>
              <a:rPr lang="en-US" sz="1800" dirty="0" err="1">
                <a:ea typeface="+mn-lt"/>
                <a:cs typeface="+mn-lt"/>
              </a:rPr>
              <a:t>sistema</a:t>
            </a:r>
            <a:r>
              <a:rPr lang="en-US" sz="1800" dirty="0">
                <a:ea typeface="+mn-lt"/>
                <a:cs typeface="+mn-lt"/>
              </a:rPr>
              <a:t> </a:t>
            </a:r>
            <a:r>
              <a:rPr lang="en-US" sz="1800" dirty="0" err="1">
                <a:ea typeface="+mn-lt"/>
                <a:cs typeface="+mn-lt"/>
              </a:rPr>
              <a:t>collegato</a:t>
            </a:r>
            <a:r>
              <a:rPr lang="en-US" sz="1800" dirty="0">
                <a:ea typeface="+mn-lt"/>
                <a:cs typeface="+mn-lt"/>
              </a:rPr>
              <a:t>;</a:t>
            </a:r>
            <a:endParaRPr lang="en-US" sz="1800" dirty="0"/>
          </a:p>
          <a:p>
            <a:pPr marL="0" indent="0">
              <a:buNone/>
            </a:pPr>
            <a:r>
              <a:rPr lang="en-US" sz="1800" dirty="0">
                <a:ea typeface="+mn-lt"/>
                <a:cs typeface="+mn-lt"/>
              </a:rPr>
              <a:t>3. </a:t>
            </a:r>
            <a:r>
              <a:rPr lang="en-US" sz="1800" dirty="0" err="1">
                <a:ea typeface="+mn-lt"/>
                <a:cs typeface="+mn-lt"/>
              </a:rPr>
              <a:t>Innovatività</a:t>
            </a:r>
            <a:r>
              <a:rPr lang="en-US" sz="1800" dirty="0">
                <a:ea typeface="+mn-lt"/>
                <a:cs typeface="+mn-lt"/>
              </a:rPr>
              <a:t> </a:t>
            </a:r>
            <a:r>
              <a:rPr lang="en-US" sz="1800" dirty="0" err="1">
                <a:ea typeface="+mn-lt"/>
                <a:cs typeface="+mn-lt"/>
              </a:rPr>
              <a:t>dell’idea</a:t>
            </a:r>
            <a:r>
              <a:rPr lang="en-US" sz="1800" dirty="0">
                <a:ea typeface="+mn-lt"/>
                <a:cs typeface="+mn-lt"/>
              </a:rPr>
              <a:t> di business </a:t>
            </a:r>
            <a:r>
              <a:rPr lang="en-US" sz="1800" dirty="0" err="1">
                <a:ea typeface="+mn-lt"/>
                <a:cs typeface="+mn-lt"/>
              </a:rPr>
              <a:t>proposta</a:t>
            </a:r>
            <a:r>
              <a:rPr lang="en-US" sz="1800" dirty="0">
                <a:ea typeface="+mn-lt"/>
                <a:cs typeface="+mn-lt"/>
              </a:rPr>
              <a:t> e/o delle </a:t>
            </a:r>
            <a:r>
              <a:rPr lang="en-US" sz="1800" dirty="0" err="1">
                <a:ea typeface="+mn-lt"/>
                <a:cs typeface="+mn-lt"/>
              </a:rPr>
              <a:t>soluzioni</a:t>
            </a:r>
            <a:r>
              <a:rPr lang="en-US" sz="1800" dirty="0">
                <a:ea typeface="+mn-lt"/>
                <a:cs typeface="+mn-lt"/>
              </a:rPr>
              <a:t> </a:t>
            </a:r>
            <a:r>
              <a:rPr lang="en-US" sz="1800" dirty="0" err="1">
                <a:ea typeface="+mn-lt"/>
                <a:cs typeface="+mn-lt"/>
              </a:rPr>
              <a:t>adottate</a:t>
            </a:r>
            <a:r>
              <a:rPr lang="en-US" sz="1800" dirty="0">
                <a:ea typeface="+mn-lt"/>
                <a:cs typeface="+mn-lt"/>
              </a:rPr>
              <a:t>;</a:t>
            </a:r>
            <a:endParaRPr lang="en-US" sz="1800" dirty="0"/>
          </a:p>
          <a:p>
            <a:pPr marL="0" indent="0">
              <a:buNone/>
            </a:pPr>
            <a:r>
              <a:rPr lang="en-US" sz="1800" dirty="0">
                <a:ea typeface="+mn-lt"/>
                <a:cs typeface="+mn-lt"/>
              </a:rPr>
              <a:t>4. </a:t>
            </a:r>
            <a:r>
              <a:rPr lang="en-US" sz="1800" dirty="0" err="1">
                <a:ea typeface="+mn-lt"/>
                <a:cs typeface="+mn-lt"/>
              </a:rPr>
              <a:t>Impatto</a:t>
            </a:r>
            <a:r>
              <a:rPr lang="en-US" sz="1800" dirty="0">
                <a:ea typeface="+mn-lt"/>
                <a:cs typeface="+mn-lt"/>
              </a:rPr>
              <a:t> territoriale del </a:t>
            </a:r>
            <a:r>
              <a:rPr lang="en-US" sz="1800" dirty="0" err="1">
                <a:ea typeface="+mn-lt"/>
                <a:cs typeface="+mn-lt"/>
              </a:rPr>
              <a:t>progetto</a:t>
            </a:r>
            <a:r>
              <a:rPr lang="en-US" sz="1800" dirty="0">
                <a:ea typeface="+mn-lt"/>
                <a:cs typeface="+mn-lt"/>
              </a:rPr>
              <a:t>;</a:t>
            </a:r>
            <a:endParaRPr lang="en-US" sz="1800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75BF611-D2A5-4454-8C47-95B0BC4228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627455" y="-19394"/>
            <a:ext cx="806149" cy="6877392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83989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6CA7A60-8DF8-4B78-BFE3-B372B90AB9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23">
            <a:extLst>
              <a:ext uri="{FF2B5EF4-FFF2-40B4-BE49-F238E27FC236}">
                <a16:creationId xmlns:a16="http://schemas.microsoft.com/office/drawing/2014/main" id="{FF4BD241-F172-410B-B0DE-9D7344B35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1" y="0"/>
            <a:ext cx="4850735" cy="6857998"/>
          </a:xfrm>
          <a:custGeom>
            <a:avLst/>
            <a:gdLst>
              <a:gd name="connsiteX0" fmla="*/ 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0 w 5803153"/>
              <a:gd name="connsiteY4" fmla="*/ 0 h 6857998"/>
              <a:gd name="connsiteX0" fmla="*/ 101600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1016000 w 5803153"/>
              <a:gd name="connsiteY4" fmla="*/ 0 h 6857998"/>
              <a:gd name="connsiteX0" fmla="*/ 133872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338729 w 6125882"/>
              <a:gd name="connsiteY4" fmla="*/ 0 h 6857998"/>
              <a:gd name="connsiteX0" fmla="*/ 1697317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697317 w 6125882"/>
              <a:gd name="connsiteY4" fmla="*/ 0 h 6857998"/>
              <a:gd name="connsiteX0" fmla="*/ 2702091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702091 w 6125882"/>
              <a:gd name="connsiteY4" fmla="*/ 0 h 6857998"/>
              <a:gd name="connsiteX0" fmla="*/ 2320626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320626 w 6125882"/>
              <a:gd name="connsiteY4" fmla="*/ 0 h 6857998"/>
              <a:gd name="connsiteX0" fmla="*/ 2034528 w 5839784"/>
              <a:gd name="connsiteY0" fmla="*/ 0 h 6857998"/>
              <a:gd name="connsiteX1" fmla="*/ 5839784 w 5839784"/>
              <a:gd name="connsiteY1" fmla="*/ 0 h 6857998"/>
              <a:gd name="connsiteX2" fmla="*/ 5839784 w 5839784"/>
              <a:gd name="connsiteY2" fmla="*/ 6857998 h 6857998"/>
              <a:gd name="connsiteX3" fmla="*/ 0 w 5839784"/>
              <a:gd name="connsiteY3" fmla="*/ 6856093 h 6857998"/>
              <a:gd name="connsiteX4" fmla="*/ 2034528 w 5839784"/>
              <a:gd name="connsiteY4" fmla="*/ 0 h 6857998"/>
              <a:gd name="connsiteX0" fmla="*/ 2482758 w 5839784"/>
              <a:gd name="connsiteY0" fmla="*/ 10951 h 6857998"/>
              <a:gd name="connsiteX1" fmla="*/ 5839784 w 5839784"/>
              <a:gd name="connsiteY1" fmla="*/ 0 h 6857998"/>
              <a:gd name="connsiteX2" fmla="*/ 5839784 w 5839784"/>
              <a:gd name="connsiteY2" fmla="*/ 6857998 h 6857998"/>
              <a:gd name="connsiteX3" fmla="*/ 0 w 5839784"/>
              <a:gd name="connsiteY3" fmla="*/ 6856093 h 6857998"/>
              <a:gd name="connsiteX4" fmla="*/ 2482758 w 5839784"/>
              <a:gd name="connsiteY4" fmla="*/ 10951 h 6857998"/>
              <a:gd name="connsiteX0" fmla="*/ 2495565 w 5839784"/>
              <a:gd name="connsiteY0" fmla="*/ 0 h 6857998"/>
              <a:gd name="connsiteX1" fmla="*/ 5839784 w 5839784"/>
              <a:gd name="connsiteY1" fmla="*/ 0 h 6857998"/>
              <a:gd name="connsiteX2" fmla="*/ 5839784 w 5839784"/>
              <a:gd name="connsiteY2" fmla="*/ 6857998 h 6857998"/>
              <a:gd name="connsiteX3" fmla="*/ 0 w 5839784"/>
              <a:gd name="connsiteY3" fmla="*/ 6856093 h 6857998"/>
              <a:gd name="connsiteX4" fmla="*/ 2495565 w 5839784"/>
              <a:gd name="connsiteY4" fmla="*/ 0 h 6857998"/>
              <a:gd name="connsiteX0" fmla="*/ 2328480 w 5672699"/>
              <a:gd name="connsiteY0" fmla="*/ 0 h 6857998"/>
              <a:gd name="connsiteX1" fmla="*/ 5672699 w 5672699"/>
              <a:gd name="connsiteY1" fmla="*/ 0 h 6857998"/>
              <a:gd name="connsiteX2" fmla="*/ 5672699 w 5672699"/>
              <a:gd name="connsiteY2" fmla="*/ 6857998 h 6857998"/>
              <a:gd name="connsiteX3" fmla="*/ 0 w 5672699"/>
              <a:gd name="connsiteY3" fmla="*/ 6856093 h 6857998"/>
              <a:gd name="connsiteX4" fmla="*/ 2328480 w 5672699"/>
              <a:gd name="connsiteY4" fmla="*/ 0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72699" h="6857998">
                <a:moveTo>
                  <a:pt x="2328480" y="0"/>
                </a:moveTo>
                <a:lnTo>
                  <a:pt x="5672699" y="0"/>
                </a:lnTo>
                <a:lnTo>
                  <a:pt x="5672699" y="6857998"/>
                </a:lnTo>
                <a:lnTo>
                  <a:pt x="0" y="6856093"/>
                </a:lnTo>
                <a:lnTo>
                  <a:pt x="232848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8C58888-1352-24DF-62CF-0CAC4F1F1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005" y="657225"/>
            <a:ext cx="3230515" cy="3569822"/>
          </a:xfrm>
        </p:spPr>
        <p:txBody>
          <a:bodyPr anchor="t">
            <a:normAutofit/>
          </a:bodyPr>
          <a:lstStyle/>
          <a:p>
            <a:r>
              <a:rPr lang="it-IT"/>
              <a:t>Contatti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1CEFB97-33B1-4F90-A6B8-EAA26EEA1E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793" y="4305300"/>
            <a:ext cx="4515220" cy="25527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39BE406F-7627-BE60-6D0A-A6BC8B0402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112082"/>
              </p:ext>
            </p:extLst>
          </p:nvPr>
        </p:nvGraphicFramePr>
        <p:xfrm>
          <a:off x="5156569" y="851559"/>
          <a:ext cx="6289466" cy="51469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55279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1775E6C-9FE7-4AE4-ABE7-2568D95DEA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23">
            <a:extLst>
              <a:ext uri="{FF2B5EF4-FFF2-40B4-BE49-F238E27FC236}">
                <a16:creationId xmlns:a16="http://schemas.microsoft.com/office/drawing/2014/main" id="{8CECB99A-E2AB-482F-A307-4879553101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650"/>
            <a:ext cx="5676966" cy="6869953"/>
          </a:xfrm>
          <a:custGeom>
            <a:avLst/>
            <a:gdLst>
              <a:gd name="connsiteX0" fmla="*/ 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0 w 5803153"/>
              <a:gd name="connsiteY4" fmla="*/ 0 h 6857998"/>
              <a:gd name="connsiteX0" fmla="*/ 101600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1016000 w 5803153"/>
              <a:gd name="connsiteY4" fmla="*/ 0 h 6857998"/>
              <a:gd name="connsiteX0" fmla="*/ 133872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338729 w 6125882"/>
              <a:gd name="connsiteY4" fmla="*/ 0 h 6857998"/>
              <a:gd name="connsiteX0" fmla="*/ 1697317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697317 w 6125882"/>
              <a:gd name="connsiteY4" fmla="*/ 0 h 6857998"/>
              <a:gd name="connsiteX0" fmla="*/ 2702091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702091 w 6125882"/>
              <a:gd name="connsiteY4" fmla="*/ 0 h 6857998"/>
              <a:gd name="connsiteX0" fmla="*/ 121508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215089 w 6125882"/>
              <a:gd name="connsiteY4" fmla="*/ 0 h 6857998"/>
              <a:gd name="connsiteX0" fmla="*/ 1222204 w 6132997"/>
              <a:gd name="connsiteY0" fmla="*/ 0 h 6881904"/>
              <a:gd name="connsiteX1" fmla="*/ 6132997 w 6132997"/>
              <a:gd name="connsiteY1" fmla="*/ 0 h 6881904"/>
              <a:gd name="connsiteX2" fmla="*/ 6132997 w 6132997"/>
              <a:gd name="connsiteY2" fmla="*/ 6857998 h 6881904"/>
              <a:gd name="connsiteX3" fmla="*/ 0 w 6132997"/>
              <a:gd name="connsiteY3" fmla="*/ 6881904 h 6881904"/>
              <a:gd name="connsiteX4" fmla="*/ 1222204 w 6132997"/>
              <a:gd name="connsiteY4" fmla="*/ 0 h 6881904"/>
              <a:gd name="connsiteX0" fmla="*/ 1348644 w 6132997"/>
              <a:gd name="connsiteY0" fmla="*/ 0 h 6893857"/>
              <a:gd name="connsiteX1" fmla="*/ 6132997 w 6132997"/>
              <a:gd name="connsiteY1" fmla="*/ 11953 h 6893857"/>
              <a:gd name="connsiteX2" fmla="*/ 6132997 w 6132997"/>
              <a:gd name="connsiteY2" fmla="*/ 6869951 h 6893857"/>
              <a:gd name="connsiteX3" fmla="*/ 0 w 6132997"/>
              <a:gd name="connsiteY3" fmla="*/ 6893857 h 6893857"/>
              <a:gd name="connsiteX4" fmla="*/ 1348644 w 6132997"/>
              <a:gd name="connsiteY4" fmla="*/ 0 h 6893857"/>
              <a:gd name="connsiteX0" fmla="*/ 1457021 w 6132997"/>
              <a:gd name="connsiteY0" fmla="*/ 0 h 6893857"/>
              <a:gd name="connsiteX1" fmla="*/ 6132997 w 6132997"/>
              <a:gd name="connsiteY1" fmla="*/ 11953 h 6893857"/>
              <a:gd name="connsiteX2" fmla="*/ 6132997 w 6132997"/>
              <a:gd name="connsiteY2" fmla="*/ 6869951 h 6893857"/>
              <a:gd name="connsiteX3" fmla="*/ 0 w 6132997"/>
              <a:gd name="connsiteY3" fmla="*/ 6893857 h 6893857"/>
              <a:gd name="connsiteX4" fmla="*/ 1457021 w 6132997"/>
              <a:gd name="connsiteY4" fmla="*/ 0 h 6893857"/>
              <a:gd name="connsiteX0" fmla="*/ 1754909 w 6430885"/>
              <a:gd name="connsiteY0" fmla="*/ 0 h 6869951"/>
              <a:gd name="connsiteX1" fmla="*/ 6430885 w 6430885"/>
              <a:gd name="connsiteY1" fmla="*/ 11953 h 6869951"/>
              <a:gd name="connsiteX2" fmla="*/ 6430885 w 6430885"/>
              <a:gd name="connsiteY2" fmla="*/ 6869951 h 6869951"/>
              <a:gd name="connsiteX3" fmla="*/ 0 w 6430885"/>
              <a:gd name="connsiteY3" fmla="*/ 6869951 h 6869951"/>
              <a:gd name="connsiteX4" fmla="*/ 1754909 w 6430885"/>
              <a:gd name="connsiteY4" fmla="*/ 0 h 6869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0885" h="6869951">
                <a:moveTo>
                  <a:pt x="1754909" y="0"/>
                </a:moveTo>
                <a:lnTo>
                  <a:pt x="6430885" y="11953"/>
                </a:lnTo>
                <a:lnTo>
                  <a:pt x="6430885" y="6869951"/>
                </a:lnTo>
                <a:lnTo>
                  <a:pt x="0" y="6869951"/>
                </a:lnTo>
                <a:lnTo>
                  <a:pt x="1754909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BC0D84F-1CB8-FA72-73C9-87854A87C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3920" y="800849"/>
            <a:ext cx="4065767" cy="3510553"/>
          </a:xfrm>
        </p:spPr>
        <p:txBody>
          <a:bodyPr anchor="t">
            <a:normAutofit/>
          </a:bodyPr>
          <a:lstStyle/>
          <a:p>
            <a:r>
              <a:rPr lang="it-IT" dirty="0"/>
              <a:t>INDICE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EFF22CA-80B0-BFD9-8626-2DE4AF449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5753" y="533400"/>
            <a:ext cx="5458046" cy="57912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it-IT" sz="1800" b="1" dirty="0"/>
              <a:t>Introduzione</a:t>
            </a:r>
          </a:p>
          <a:p>
            <a:pPr lvl="1">
              <a:lnSpc>
                <a:spcPct val="90000"/>
              </a:lnSpc>
            </a:pPr>
            <a:r>
              <a:rPr lang="it-IT" sz="1500" dirty="0"/>
              <a:t>Intervento: 1.3.3.6</a:t>
            </a:r>
          </a:p>
          <a:p>
            <a:pPr lvl="1">
              <a:lnSpc>
                <a:spcPct val="90000"/>
              </a:lnSpc>
            </a:pPr>
            <a:r>
              <a:rPr lang="it-IT" sz="1500" dirty="0"/>
              <a:t>Programma Operativo Regionale (PR) Marche - Fondo Europeo di Sviluppo Regionale (FESR)</a:t>
            </a:r>
          </a:p>
          <a:p>
            <a:pPr>
              <a:lnSpc>
                <a:spcPct val="90000"/>
              </a:lnSpc>
            </a:pPr>
            <a:r>
              <a:rPr lang="it-IT" sz="1800" b="1" dirty="0"/>
              <a:t>Finalità e Risorse</a:t>
            </a:r>
          </a:p>
          <a:p>
            <a:pPr lvl="1">
              <a:lnSpc>
                <a:spcPct val="90000"/>
              </a:lnSpc>
            </a:pPr>
            <a:r>
              <a:rPr lang="it-IT" sz="1500" dirty="0"/>
              <a:t>Obiettivi</a:t>
            </a:r>
          </a:p>
          <a:p>
            <a:pPr lvl="1">
              <a:lnSpc>
                <a:spcPct val="90000"/>
              </a:lnSpc>
            </a:pPr>
            <a:r>
              <a:rPr lang="it-IT" sz="1500" dirty="0"/>
              <a:t>Dotazione finanziaria</a:t>
            </a:r>
          </a:p>
          <a:p>
            <a:pPr>
              <a:lnSpc>
                <a:spcPct val="90000"/>
              </a:lnSpc>
            </a:pPr>
            <a:r>
              <a:rPr lang="it-IT" sz="1800" b="1" dirty="0"/>
              <a:t>Beneficiari e Requisiti di Ammissibilità</a:t>
            </a:r>
          </a:p>
          <a:p>
            <a:pPr lvl="1">
              <a:lnSpc>
                <a:spcPct val="90000"/>
              </a:lnSpc>
            </a:pPr>
            <a:r>
              <a:rPr lang="it-IT" sz="1500" dirty="0"/>
              <a:t>Beneficiari</a:t>
            </a:r>
          </a:p>
          <a:p>
            <a:pPr lvl="1">
              <a:lnSpc>
                <a:spcPct val="90000"/>
              </a:lnSpc>
            </a:pPr>
            <a:r>
              <a:rPr lang="it-IT" sz="1500" dirty="0"/>
              <a:t>Requisiti di ammissibilità</a:t>
            </a:r>
          </a:p>
          <a:p>
            <a:pPr lvl="1">
              <a:lnSpc>
                <a:spcPct val="90000"/>
              </a:lnSpc>
            </a:pPr>
            <a:r>
              <a:rPr lang="it-IT" sz="1500" dirty="0"/>
              <a:t>Codici Ateco</a:t>
            </a:r>
          </a:p>
          <a:p>
            <a:pPr>
              <a:lnSpc>
                <a:spcPct val="90000"/>
              </a:lnSpc>
            </a:pPr>
            <a:r>
              <a:rPr lang="it-IT" sz="1800" b="1" dirty="0"/>
              <a:t>Interventi Ammissibili</a:t>
            </a:r>
          </a:p>
          <a:p>
            <a:pPr>
              <a:lnSpc>
                <a:spcPct val="90000"/>
              </a:lnSpc>
            </a:pPr>
            <a:r>
              <a:rPr lang="it-IT" sz="1800" b="1" dirty="0"/>
              <a:t>Spese Ammissibili</a:t>
            </a:r>
          </a:p>
          <a:p>
            <a:pPr>
              <a:lnSpc>
                <a:spcPct val="90000"/>
              </a:lnSpc>
            </a:pPr>
            <a:r>
              <a:rPr lang="it-IT" sz="1800" b="1" dirty="0"/>
              <a:t>Massimali di investimento e contributo</a:t>
            </a:r>
          </a:p>
          <a:p>
            <a:pPr>
              <a:lnSpc>
                <a:spcPct val="90000"/>
              </a:lnSpc>
            </a:pPr>
            <a:r>
              <a:rPr lang="it-IT" sz="1800" b="1" dirty="0"/>
              <a:t>Modalità di presentazione delle domande</a:t>
            </a:r>
          </a:p>
          <a:p>
            <a:pPr>
              <a:lnSpc>
                <a:spcPct val="90000"/>
              </a:lnSpc>
            </a:pPr>
            <a:r>
              <a:rPr lang="it-IT" sz="1800" b="1" dirty="0"/>
              <a:t>Criteri di valutazione</a:t>
            </a:r>
          </a:p>
          <a:p>
            <a:pPr>
              <a:lnSpc>
                <a:spcPct val="90000"/>
              </a:lnSpc>
            </a:pPr>
            <a:r>
              <a:rPr lang="it-IT" sz="1800" b="1" dirty="0"/>
              <a:t>Contatti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8A66062-E0FE-4EE7-9840-EC05B87AC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-1" y="4541520"/>
            <a:ext cx="5895754" cy="231050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3B4C179-2540-4304-9C9C-2AAAA53EF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1" y="2988236"/>
            <a:ext cx="2418079" cy="388769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4558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1775E6C-9FE7-4AE4-ABE7-2568D95DEA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23">
            <a:extLst>
              <a:ext uri="{FF2B5EF4-FFF2-40B4-BE49-F238E27FC236}">
                <a16:creationId xmlns:a16="http://schemas.microsoft.com/office/drawing/2014/main" id="{8CECB99A-E2AB-482F-A307-4879553101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650"/>
            <a:ext cx="5676966" cy="6869953"/>
          </a:xfrm>
          <a:custGeom>
            <a:avLst/>
            <a:gdLst>
              <a:gd name="connsiteX0" fmla="*/ 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0 w 5803153"/>
              <a:gd name="connsiteY4" fmla="*/ 0 h 6857998"/>
              <a:gd name="connsiteX0" fmla="*/ 101600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1016000 w 5803153"/>
              <a:gd name="connsiteY4" fmla="*/ 0 h 6857998"/>
              <a:gd name="connsiteX0" fmla="*/ 133872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338729 w 6125882"/>
              <a:gd name="connsiteY4" fmla="*/ 0 h 6857998"/>
              <a:gd name="connsiteX0" fmla="*/ 1697317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697317 w 6125882"/>
              <a:gd name="connsiteY4" fmla="*/ 0 h 6857998"/>
              <a:gd name="connsiteX0" fmla="*/ 2702091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702091 w 6125882"/>
              <a:gd name="connsiteY4" fmla="*/ 0 h 6857998"/>
              <a:gd name="connsiteX0" fmla="*/ 121508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215089 w 6125882"/>
              <a:gd name="connsiteY4" fmla="*/ 0 h 6857998"/>
              <a:gd name="connsiteX0" fmla="*/ 1222204 w 6132997"/>
              <a:gd name="connsiteY0" fmla="*/ 0 h 6881904"/>
              <a:gd name="connsiteX1" fmla="*/ 6132997 w 6132997"/>
              <a:gd name="connsiteY1" fmla="*/ 0 h 6881904"/>
              <a:gd name="connsiteX2" fmla="*/ 6132997 w 6132997"/>
              <a:gd name="connsiteY2" fmla="*/ 6857998 h 6881904"/>
              <a:gd name="connsiteX3" fmla="*/ 0 w 6132997"/>
              <a:gd name="connsiteY3" fmla="*/ 6881904 h 6881904"/>
              <a:gd name="connsiteX4" fmla="*/ 1222204 w 6132997"/>
              <a:gd name="connsiteY4" fmla="*/ 0 h 6881904"/>
              <a:gd name="connsiteX0" fmla="*/ 1348644 w 6132997"/>
              <a:gd name="connsiteY0" fmla="*/ 0 h 6893857"/>
              <a:gd name="connsiteX1" fmla="*/ 6132997 w 6132997"/>
              <a:gd name="connsiteY1" fmla="*/ 11953 h 6893857"/>
              <a:gd name="connsiteX2" fmla="*/ 6132997 w 6132997"/>
              <a:gd name="connsiteY2" fmla="*/ 6869951 h 6893857"/>
              <a:gd name="connsiteX3" fmla="*/ 0 w 6132997"/>
              <a:gd name="connsiteY3" fmla="*/ 6893857 h 6893857"/>
              <a:gd name="connsiteX4" fmla="*/ 1348644 w 6132997"/>
              <a:gd name="connsiteY4" fmla="*/ 0 h 6893857"/>
              <a:gd name="connsiteX0" fmla="*/ 1457021 w 6132997"/>
              <a:gd name="connsiteY0" fmla="*/ 0 h 6893857"/>
              <a:gd name="connsiteX1" fmla="*/ 6132997 w 6132997"/>
              <a:gd name="connsiteY1" fmla="*/ 11953 h 6893857"/>
              <a:gd name="connsiteX2" fmla="*/ 6132997 w 6132997"/>
              <a:gd name="connsiteY2" fmla="*/ 6869951 h 6893857"/>
              <a:gd name="connsiteX3" fmla="*/ 0 w 6132997"/>
              <a:gd name="connsiteY3" fmla="*/ 6893857 h 6893857"/>
              <a:gd name="connsiteX4" fmla="*/ 1457021 w 6132997"/>
              <a:gd name="connsiteY4" fmla="*/ 0 h 6893857"/>
              <a:gd name="connsiteX0" fmla="*/ 1754909 w 6430885"/>
              <a:gd name="connsiteY0" fmla="*/ 0 h 6869951"/>
              <a:gd name="connsiteX1" fmla="*/ 6430885 w 6430885"/>
              <a:gd name="connsiteY1" fmla="*/ 11953 h 6869951"/>
              <a:gd name="connsiteX2" fmla="*/ 6430885 w 6430885"/>
              <a:gd name="connsiteY2" fmla="*/ 6869951 h 6869951"/>
              <a:gd name="connsiteX3" fmla="*/ 0 w 6430885"/>
              <a:gd name="connsiteY3" fmla="*/ 6869951 h 6869951"/>
              <a:gd name="connsiteX4" fmla="*/ 1754909 w 6430885"/>
              <a:gd name="connsiteY4" fmla="*/ 0 h 6869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0885" h="6869951">
                <a:moveTo>
                  <a:pt x="1754909" y="0"/>
                </a:moveTo>
                <a:lnTo>
                  <a:pt x="6430885" y="11953"/>
                </a:lnTo>
                <a:lnTo>
                  <a:pt x="6430885" y="6869951"/>
                </a:lnTo>
                <a:lnTo>
                  <a:pt x="0" y="6869951"/>
                </a:lnTo>
                <a:lnTo>
                  <a:pt x="1754909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51B084A-37E6-E3B0-5CD8-517E49322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3920" y="800849"/>
            <a:ext cx="4065767" cy="3510553"/>
          </a:xfrm>
        </p:spPr>
        <p:txBody>
          <a:bodyPr anchor="t">
            <a:normAutofit/>
          </a:bodyPr>
          <a:lstStyle/>
          <a:p>
            <a:r>
              <a:rPr lang="it-IT" dirty="0"/>
              <a:t>Intervento: 1.3.3.6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1BA5315-D085-26B8-7C29-D3448D5229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6734" y="533400"/>
            <a:ext cx="6174297" cy="57912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it-IT" sz="4000" dirty="0"/>
              <a:t>Intervento 1.3.3.6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it-IT" sz="3600" dirty="0"/>
              <a:t>Incentivi a favore delle PMI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it-IT" sz="3600" dirty="0"/>
              <a:t>Creazione di sistemi integrati di accoglienza nei borghi della Regione Marche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it-IT" sz="3600" dirty="0"/>
              <a:t>Rivitalizzazione dei borghi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8A66062-E0FE-4EE7-9840-EC05B87AC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-1" y="4541520"/>
            <a:ext cx="5895754" cy="231050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3B4C179-2540-4304-9C9C-2AAAA53EF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1" y="2988236"/>
            <a:ext cx="2418079" cy="388769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842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1775E6C-9FE7-4AE4-ABE7-2568D95DEA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23">
            <a:extLst>
              <a:ext uri="{FF2B5EF4-FFF2-40B4-BE49-F238E27FC236}">
                <a16:creationId xmlns:a16="http://schemas.microsoft.com/office/drawing/2014/main" id="{8CECB99A-E2AB-482F-A307-4879553101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650"/>
            <a:ext cx="5676966" cy="6869953"/>
          </a:xfrm>
          <a:custGeom>
            <a:avLst/>
            <a:gdLst>
              <a:gd name="connsiteX0" fmla="*/ 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0 w 5803153"/>
              <a:gd name="connsiteY4" fmla="*/ 0 h 6857998"/>
              <a:gd name="connsiteX0" fmla="*/ 101600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1016000 w 5803153"/>
              <a:gd name="connsiteY4" fmla="*/ 0 h 6857998"/>
              <a:gd name="connsiteX0" fmla="*/ 133872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338729 w 6125882"/>
              <a:gd name="connsiteY4" fmla="*/ 0 h 6857998"/>
              <a:gd name="connsiteX0" fmla="*/ 1697317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697317 w 6125882"/>
              <a:gd name="connsiteY4" fmla="*/ 0 h 6857998"/>
              <a:gd name="connsiteX0" fmla="*/ 2702091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702091 w 6125882"/>
              <a:gd name="connsiteY4" fmla="*/ 0 h 6857998"/>
              <a:gd name="connsiteX0" fmla="*/ 121508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215089 w 6125882"/>
              <a:gd name="connsiteY4" fmla="*/ 0 h 6857998"/>
              <a:gd name="connsiteX0" fmla="*/ 1222204 w 6132997"/>
              <a:gd name="connsiteY0" fmla="*/ 0 h 6881904"/>
              <a:gd name="connsiteX1" fmla="*/ 6132997 w 6132997"/>
              <a:gd name="connsiteY1" fmla="*/ 0 h 6881904"/>
              <a:gd name="connsiteX2" fmla="*/ 6132997 w 6132997"/>
              <a:gd name="connsiteY2" fmla="*/ 6857998 h 6881904"/>
              <a:gd name="connsiteX3" fmla="*/ 0 w 6132997"/>
              <a:gd name="connsiteY3" fmla="*/ 6881904 h 6881904"/>
              <a:gd name="connsiteX4" fmla="*/ 1222204 w 6132997"/>
              <a:gd name="connsiteY4" fmla="*/ 0 h 6881904"/>
              <a:gd name="connsiteX0" fmla="*/ 1348644 w 6132997"/>
              <a:gd name="connsiteY0" fmla="*/ 0 h 6893857"/>
              <a:gd name="connsiteX1" fmla="*/ 6132997 w 6132997"/>
              <a:gd name="connsiteY1" fmla="*/ 11953 h 6893857"/>
              <a:gd name="connsiteX2" fmla="*/ 6132997 w 6132997"/>
              <a:gd name="connsiteY2" fmla="*/ 6869951 h 6893857"/>
              <a:gd name="connsiteX3" fmla="*/ 0 w 6132997"/>
              <a:gd name="connsiteY3" fmla="*/ 6893857 h 6893857"/>
              <a:gd name="connsiteX4" fmla="*/ 1348644 w 6132997"/>
              <a:gd name="connsiteY4" fmla="*/ 0 h 6893857"/>
              <a:gd name="connsiteX0" fmla="*/ 1457021 w 6132997"/>
              <a:gd name="connsiteY0" fmla="*/ 0 h 6893857"/>
              <a:gd name="connsiteX1" fmla="*/ 6132997 w 6132997"/>
              <a:gd name="connsiteY1" fmla="*/ 11953 h 6893857"/>
              <a:gd name="connsiteX2" fmla="*/ 6132997 w 6132997"/>
              <a:gd name="connsiteY2" fmla="*/ 6869951 h 6893857"/>
              <a:gd name="connsiteX3" fmla="*/ 0 w 6132997"/>
              <a:gd name="connsiteY3" fmla="*/ 6893857 h 6893857"/>
              <a:gd name="connsiteX4" fmla="*/ 1457021 w 6132997"/>
              <a:gd name="connsiteY4" fmla="*/ 0 h 6893857"/>
              <a:gd name="connsiteX0" fmla="*/ 1754909 w 6430885"/>
              <a:gd name="connsiteY0" fmla="*/ 0 h 6869951"/>
              <a:gd name="connsiteX1" fmla="*/ 6430885 w 6430885"/>
              <a:gd name="connsiteY1" fmla="*/ 11953 h 6869951"/>
              <a:gd name="connsiteX2" fmla="*/ 6430885 w 6430885"/>
              <a:gd name="connsiteY2" fmla="*/ 6869951 h 6869951"/>
              <a:gd name="connsiteX3" fmla="*/ 0 w 6430885"/>
              <a:gd name="connsiteY3" fmla="*/ 6869951 h 6869951"/>
              <a:gd name="connsiteX4" fmla="*/ 1754909 w 6430885"/>
              <a:gd name="connsiteY4" fmla="*/ 0 h 6869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0885" h="6869951">
                <a:moveTo>
                  <a:pt x="1754909" y="0"/>
                </a:moveTo>
                <a:lnTo>
                  <a:pt x="6430885" y="11953"/>
                </a:lnTo>
                <a:lnTo>
                  <a:pt x="6430885" y="6869951"/>
                </a:lnTo>
                <a:lnTo>
                  <a:pt x="0" y="6869951"/>
                </a:lnTo>
                <a:lnTo>
                  <a:pt x="1754909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2AF4A26-BDFD-11B4-0F7A-E23CCFD1E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3920" y="800849"/>
            <a:ext cx="4065767" cy="3510553"/>
          </a:xfrm>
        </p:spPr>
        <p:txBody>
          <a:bodyPr anchor="t">
            <a:normAutofit/>
          </a:bodyPr>
          <a:lstStyle/>
          <a:p>
            <a:r>
              <a:rPr lang="it-IT" sz="3100"/>
              <a:t>Programma Operativo Regionale (PR) Marche - Fondo Europeo di Sviluppo Regionale (FESR)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901FC8C-7679-15AE-DBEA-D1BDC51A27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5753" y="533400"/>
            <a:ext cx="5458046" cy="5791200"/>
          </a:xfrm>
        </p:spPr>
        <p:txBody>
          <a:bodyPr anchor="ctr">
            <a:normAutofit/>
          </a:bodyPr>
          <a:lstStyle/>
          <a:p>
            <a:r>
              <a:rPr lang="it-IT" sz="3200" dirty="0"/>
              <a:t>Programma Operativo Regionale (PR) Marche</a:t>
            </a:r>
          </a:p>
          <a:p>
            <a:pPr lvl="1"/>
            <a:r>
              <a:rPr lang="it-IT" sz="2800" dirty="0"/>
              <a:t>Fondo Europeo di Sviluppo Regionale (FESR)</a:t>
            </a:r>
          </a:p>
          <a:p>
            <a:r>
              <a:rPr lang="it-IT" sz="3200" dirty="0"/>
              <a:t>Periodo</a:t>
            </a:r>
          </a:p>
          <a:p>
            <a:pPr lvl="1"/>
            <a:r>
              <a:rPr lang="it-IT" sz="2800" dirty="0"/>
              <a:t>2021-2027</a:t>
            </a:r>
          </a:p>
          <a:p>
            <a:r>
              <a:rPr lang="it-IT" sz="3200" dirty="0"/>
              <a:t>Asse</a:t>
            </a:r>
          </a:p>
          <a:p>
            <a:pPr lvl="1"/>
            <a:r>
              <a:rPr lang="it-IT" sz="2800" dirty="0"/>
              <a:t>1 – OS 1.3 – Azione 1.3.3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8A66062-E0FE-4EE7-9840-EC05B87AC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-1" y="4541520"/>
            <a:ext cx="5895754" cy="231050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3B4C179-2540-4304-9C9C-2AAAA53EF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1" y="2988236"/>
            <a:ext cx="2418079" cy="388769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833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F430E9F-3B61-4A75-9A34-1EF839CC7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5A93CC3-99AA-471D-9142-5BD2235D6A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3"/>
            <a:ext cx="12192000" cy="20089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D5A1EFF-2E6F-4210-A283-AF9BE5B07C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4C9A7BB-4074-4704-B5B6-B526355DFE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478117" y="0"/>
            <a:ext cx="340591" cy="2009553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D5622E3-2C65-496F-9C3F-CBEE21924A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0" y="1299548"/>
            <a:ext cx="1769035" cy="69557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4ED111D-3746-4B9C-AEE8-7AB8346701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31150" y="1171094"/>
            <a:ext cx="4860850" cy="824023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5AE1D3C-1EF9-4A89-B613-EE7B789102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8968704" y="0"/>
            <a:ext cx="2147217" cy="1995117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olo 1">
            <a:extLst>
              <a:ext uri="{FF2B5EF4-FFF2-40B4-BE49-F238E27FC236}">
                <a16:creationId xmlns:a16="http://schemas.microsoft.com/office/drawing/2014/main" id="{F685A836-F005-0109-4404-CB497CA7C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9553" y="497395"/>
            <a:ext cx="10064376" cy="1229756"/>
          </a:xfrm>
        </p:spPr>
        <p:txBody>
          <a:bodyPr>
            <a:normAutofit/>
          </a:bodyPr>
          <a:lstStyle/>
          <a:p>
            <a:r>
              <a:rPr lang="it-IT"/>
              <a:t>Obiettivi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DE80A3F-530A-4181-887F-9AAF6DCBF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1594353" y="-14436"/>
            <a:ext cx="239059" cy="2009553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4AD75D71-FD9E-3187-B4D5-009423E2F6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2533801"/>
              </p:ext>
            </p:extLst>
          </p:nvPr>
        </p:nvGraphicFramePr>
        <p:xfrm>
          <a:off x="818708" y="2552700"/>
          <a:ext cx="10712302" cy="35031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37954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22180F0-9496-E6FE-E78D-4FF48C2608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EB704E4-8342-88B2-F8D0-52B50E87D5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23">
            <a:extLst>
              <a:ext uri="{FF2B5EF4-FFF2-40B4-BE49-F238E27FC236}">
                <a16:creationId xmlns:a16="http://schemas.microsoft.com/office/drawing/2014/main" id="{9A747648-C591-2F68-2EF3-BA566815A2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650"/>
            <a:ext cx="5676966" cy="6869953"/>
          </a:xfrm>
          <a:custGeom>
            <a:avLst/>
            <a:gdLst>
              <a:gd name="connsiteX0" fmla="*/ 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0 w 5803153"/>
              <a:gd name="connsiteY4" fmla="*/ 0 h 6857998"/>
              <a:gd name="connsiteX0" fmla="*/ 101600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1016000 w 5803153"/>
              <a:gd name="connsiteY4" fmla="*/ 0 h 6857998"/>
              <a:gd name="connsiteX0" fmla="*/ 133872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338729 w 6125882"/>
              <a:gd name="connsiteY4" fmla="*/ 0 h 6857998"/>
              <a:gd name="connsiteX0" fmla="*/ 1697317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697317 w 6125882"/>
              <a:gd name="connsiteY4" fmla="*/ 0 h 6857998"/>
              <a:gd name="connsiteX0" fmla="*/ 2702091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702091 w 6125882"/>
              <a:gd name="connsiteY4" fmla="*/ 0 h 6857998"/>
              <a:gd name="connsiteX0" fmla="*/ 121508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215089 w 6125882"/>
              <a:gd name="connsiteY4" fmla="*/ 0 h 6857998"/>
              <a:gd name="connsiteX0" fmla="*/ 1222204 w 6132997"/>
              <a:gd name="connsiteY0" fmla="*/ 0 h 6881904"/>
              <a:gd name="connsiteX1" fmla="*/ 6132997 w 6132997"/>
              <a:gd name="connsiteY1" fmla="*/ 0 h 6881904"/>
              <a:gd name="connsiteX2" fmla="*/ 6132997 w 6132997"/>
              <a:gd name="connsiteY2" fmla="*/ 6857998 h 6881904"/>
              <a:gd name="connsiteX3" fmla="*/ 0 w 6132997"/>
              <a:gd name="connsiteY3" fmla="*/ 6881904 h 6881904"/>
              <a:gd name="connsiteX4" fmla="*/ 1222204 w 6132997"/>
              <a:gd name="connsiteY4" fmla="*/ 0 h 6881904"/>
              <a:gd name="connsiteX0" fmla="*/ 1348644 w 6132997"/>
              <a:gd name="connsiteY0" fmla="*/ 0 h 6893857"/>
              <a:gd name="connsiteX1" fmla="*/ 6132997 w 6132997"/>
              <a:gd name="connsiteY1" fmla="*/ 11953 h 6893857"/>
              <a:gd name="connsiteX2" fmla="*/ 6132997 w 6132997"/>
              <a:gd name="connsiteY2" fmla="*/ 6869951 h 6893857"/>
              <a:gd name="connsiteX3" fmla="*/ 0 w 6132997"/>
              <a:gd name="connsiteY3" fmla="*/ 6893857 h 6893857"/>
              <a:gd name="connsiteX4" fmla="*/ 1348644 w 6132997"/>
              <a:gd name="connsiteY4" fmla="*/ 0 h 6893857"/>
              <a:gd name="connsiteX0" fmla="*/ 1457021 w 6132997"/>
              <a:gd name="connsiteY0" fmla="*/ 0 h 6893857"/>
              <a:gd name="connsiteX1" fmla="*/ 6132997 w 6132997"/>
              <a:gd name="connsiteY1" fmla="*/ 11953 h 6893857"/>
              <a:gd name="connsiteX2" fmla="*/ 6132997 w 6132997"/>
              <a:gd name="connsiteY2" fmla="*/ 6869951 h 6893857"/>
              <a:gd name="connsiteX3" fmla="*/ 0 w 6132997"/>
              <a:gd name="connsiteY3" fmla="*/ 6893857 h 6893857"/>
              <a:gd name="connsiteX4" fmla="*/ 1457021 w 6132997"/>
              <a:gd name="connsiteY4" fmla="*/ 0 h 6893857"/>
              <a:gd name="connsiteX0" fmla="*/ 1754909 w 6430885"/>
              <a:gd name="connsiteY0" fmla="*/ 0 h 6869951"/>
              <a:gd name="connsiteX1" fmla="*/ 6430885 w 6430885"/>
              <a:gd name="connsiteY1" fmla="*/ 11953 h 6869951"/>
              <a:gd name="connsiteX2" fmla="*/ 6430885 w 6430885"/>
              <a:gd name="connsiteY2" fmla="*/ 6869951 h 6869951"/>
              <a:gd name="connsiteX3" fmla="*/ 0 w 6430885"/>
              <a:gd name="connsiteY3" fmla="*/ 6869951 h 6869951"/>
              <a:gd name="connsiteX4" fmla="*/ 1754909 w 6430885"/>
              <a:gd name="connsiteY4" fmla="*/ 0 h 6869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0885" h="6869951">
                <a:moveTo>
                  <a:pt x="1754909" y="0"/>
                </a:moveTo>
                <a:lnTo>
                  <a:pt x="6430885" y="11953"/>
                </a:lnTo>
                <a:lnTo>
                  <a:pt x="6430885" y="6869951"/>
                </a:lnTo>
                <a:lnTo>
                  <a:pt x="0" y="6869951"/>
                </a:lnTo>
                <a:lnTo>
                  <a:pt x="1754909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33DE9D3-2C97-D672-64DB-A0FE28D1A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3920" y="800849"/>
            <a:ext cx="4065767" cy="3510553"/>
          </a:xfrm>
        </p:spPr>
        <p:txBody>
          <a:bodyPr anchor="t">
            <a:normAutofit/>
          </a:bodyPr>
          <a:lstStyle/>
          <a:p>
            <a:r>
              <a:rPr lang="en-US" dirty="0" err="1"/>
              <a:t>Dotazione</a:t>
            </a:r>
            <a:r>
              <a:rPr lang="en-US" dirty="0"/>
              <a:t> </a:t>
            </a:r>
            <a:r>
              <a:rPr lang="en-US" dirty="0" err="1"/>
              <a:t>finanziaria</a:t>
            </a:r>
            <a:endParaRPr lang="it-IT" i="0" dirty="0" err="1">
              <a:solidFill>
                <a:srgbClr val="000000"/>
              </a:solidFill>
            </a:endParaRPr>
          </a:p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F90B05A-9F53-C6CE-86A0-4469DE478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5753" y="533400"/>
            <a:ext cx="6016614" cy="5791200"/>
          </a:xfrm>
        </p:spPr>
        <p:txBody>
          <a:bodyPr anchor="ctr">
            <a:normAutofit/>
          </a:bodyPr>
          <a:lstStyle/>
          <a:p>
            <a:pPr>
              <a:buFont typeface="Arial"/>
              <a:buChar char="•"/>
            </a:pPr>
            <a:r>
              <a:rPr lang="en-US" sz="3200" dirty="0" err="1"/>
              <a:t>Dotazione</a:t>
            </a:r>
            <a:r>
              <a:rPr lang="en-US" sz="3200" dirty="0"/>
              <a:t> </a:t>
            </a:r>
            <a:r>
              <a:rPr lang="en-US" sz="3200" dirty="0" err="1"/>
              <a:t>finanziaria</a:t>
            </a:r>
            <a:r>
              <a:rPr lang="en-US" sz="3200" dirty="0"/>
              <a:t> </a:t>
            </a:r>
            <a:r>
              <a:rPr lang="en-US" sz="3200" dirty="0" err="1"/>
              <a:t>totale</a:t>
            </a:r>
            <a:endParaRPr lang="en-US" sz="3200" dirty="0">
              <a:solidFill>
                <a:srgbClr val="000000"/>
              </a:solidFill>
            </a:endParaRPr>
          </a:p>
          <a:p>
            <a:pPr lvl="1" indent="0">
              <a:buNone/>
            </a:pPr>
            <a:r>
              <a:rPr lang="en-US" sz="2800" dirty="0"/>
              <a:t>€ 7.000.000,00</a:t>
            </a:r>
            <a:endParaRPr lang="en-US" sz="2800" dirty="0">
              <a:solidFill>
                <a:srgbClr val="000000"/>
              </a:solidFill>
            </a:endParaRPr>
          </a:p>
          <a:p>
            <a:pPr>
              <a:buFont typeface="Arial"/>
              <a:buChar char="•"/>
            </a:pPr>
            <a:r>
              <a:rPr lang="en-US" sz="3200" dirty="0" err="1"/>
              <a:t>Progetti</a:t>
            </a:r>
            <a:r>
              <a:rPr lang="en-US" sz="3200" dirty="0"/>
              <a:t> </a:t>
            </a:r>
            <a:r>
              <a:rPr lang="en-US" sz="3200" dirty="0" err="1"/>
              <a:t>presentati</a:t>
            </a:r>
            <a:r>
              <a:rPr lang="en-US" sz="3200" dirty="0"/>
              <a:t> da </a:t>
            </a:r>
            <a:r>
              <a:rPr lang="en-US" sz="3200" dirty="0" err="1"/>
              <a:t>imprese</a:t>
            </a:r>
            <a:r>
              <a:rPr lang="en-US" sz="3200" dirty="0"/>
              <a:t> </a:t>
            </a:r>
            <a:r>
              <a:rPr lang="en-US" sz="3200" dirty="0" err="1"/>
              <a:t>singole</a:t>
            </a:r>
            <a:endParaRPr lang="en-US" sz="3200" dirty="0">
              <a:solidFill>
                <a:srgbClr val="000000"/>
              </a:solidFill>
            </a:endParaRPr>
          </a:p>
          <a:p>
            <a:pPr lvl="1" indent="0">
              <a:buNone/>
            </a:pPr>
            <a:r>
              <a:rPr lang="en-US" sz="2800" dirty="0"/>
              <a:t>€ 2.000.000,00 </a:t>
            </a:r>
            <a:r>
              <a:rPr lang="en-US" sz="2800" dirty="0" err="1"/>
              <a:t>destinati</a:t>
            </a:r>
            <a:endParaRPr lang="en-US" sz="2800" dirty="0">
              <a:solidFill>
                <a:srgbClr val="000000"/>
              </a:solidFill>
            </a:endParaRPr>
          </a:p>
          <a:p>
            <a:pPr>
              <a:buFont typeface="Arial"/>
              <a:buChar char="•"/>
            </a:pPr>
            <a:r>
              <a:rPr lang="en-US" sz="3200" dirty="0" err="1"/>
              <a:t>Progetti</a:t>
            </a:r>
            <a:r>
              <a:rPr lang="en-US" sz="3200" dirty="0"/>
              <a:t> </a:t>
            </a:r>
            <a:r>
              <a:rPr lang="en-US" sz="3200" dirty="0" err="1"/>
              <a:t>presentati</a:t>
            </a:r>
            <a:r>
              <a:rPr lang="en-US" sz="3200" dirty="0"/>
              <a:t> da reti di </a:t>
            </a:r>
            <a:r>
              <a:rPr lang="en-US" sz="3200" dirty="0" err="1"/>
              <a:t>imprese</a:t>
            </a:r>
            <a:endParaRPr lang="en-US" sz="3200" dirty="0">
              <a:solidFill>
                <a:srgbClr val="000000"/>
              </a:solidFill>
            </a:endParaRPr>
          </a:p>
          <a:p>
            <a:pPr lvl="1" indent="0">
              <a:buNone/>
            </a:pPr>
            <a:r>
              <a:rPr lang="en-US" sz="2800" dirty="0"/>
              <a:t>€ 5.000.000,00 </a:t>
            </a:r>
            <a:r>
              <a:rPr lang="en-US" sz="2800" dirty="0" err="1"/>
              <a:t>destinati</a:t>
            </a:r>
            <a:endParaRPr lang="en-US" sz="2800" dirty="0">
              <a:solidFill>
                <a:srgbClr val="000000"/>
              </a:solidFill>
            </a:endParaRPr>
          </a:p>
          <a:p>
            <a:pPr indent="0">
              <a:buNone/>
            </a:pPr>
            <a:endParaRPr lang="it-IT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28947B9-2975-1F2C-486D-6DCEF023DF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-1" y="4541520"/>
            <a:ext cx="5895754" cy="231050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0B0902B-E62A-8192-4CE9-3C3BAC4D4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1" y="2988236"/>
            <a:ext cx="2418079" cy="388769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6793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1775E6C-9FE7-4AE4-ABE7-2568D95DEA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23">
            <a:extLst>
              <a:ext uri="{FF2B5EF4-FFF2-40B4-BE49-F238E27FC236}">
                <a16:creationId xmlns:a16="http://schemas.microsoft.com/office/drawing/2014/main" id="{8CECB99A-E2AB-482F-A307-4879553101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650"/>
            <a:ext cx="5676966" cy="6869953"/>
          </a:xfrm>
          <a:custGeom>
            <a:avLst/>
            <a:gdLst>
              <a:gd name="connsiteX0" fmla="*/ 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0 w 5803153"/>
              <a:gd name="connsiteY4" fmla="*/ 0 h 6857998"/>
              <a:gd name="connsiteX0" fmla="*/ 101600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1016000 w 5803153"/>
              <a:gd name="connsiteY4" fmla="*/ 0 h 6857998"/>
              <a:gd name="connsiteX0" fmla="*/ 133872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338729 w 6125882"/>
              <a:gd name="connsiteY4" fmla="*/ 0 h 6857998"/>
              <a:gd name="connsiteX0" fmla="*/ 1697317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697317 w 6125882"/>
              <a:gd name="connsiteY4" fmla="*/ 0 h 6857998"/>
              <a:gd name="connsiteX0" fmla="*/ 2702091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702091 w 6125882"/>
              <a:gd name="connsiteY4" fmla="*/ 0 h 6857998"/>
              <a:gd name="connsiteX0" fmla="*/ 121508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215089 w 6125882"/>
              <a:gd name="connsiteY4" fmla="*/ 0 h 6857998"/>
              <a:gd name="connsiteX0" fmla="*/ 1222204 w 6132997"/>
              <a:gd name="connsiteY0" fmla="*/ 0 h 6881904"/>
              <a:gd name="connsiteX1" fmla="*/ 6132997 w 6132997"/>
              <a:gd name="connsiteY1" fmla="*/ 0 h 6881904"/>
              <a:gd name="connsiteX2" fmla="*/ 6132997 w 6132997"/>
              <a:gd name="connsiteY2" fmla="*/ 6857998 h 6881904"/>
              <a:gd name="connsiteX3" fmla="*/ 0 w 6132997"/>
              <a:gd name="connsiteY3" fmla="*/ 6881904 h 6881904"/>
              <a:gd name="connsiteX4" fmla="*/ 1222204 w 6132997"/>
              <a:gd name="connsiteY4" fmla="*/ 0 h 6881904"/>
              <a:gd name="connsiteX0" fmla="*/ 1348644 w 6132997"/>
              <a:gd name="connsiteY0" fmla="*/ 0 h 6893857"/>
              <a:gd name="connsiteX1" fmla="*/ 6132997 w 6132997"/>
              <a:gd name="connsiteY1" fmla="*/ 11953 h 6893857"/>
              <a:gd name="connsiteX2" fmla="*/ 6132997 w 6132997"/>
              <a:gd name="connsiteY2" fmla="*/ 6869951 h 6893857"/>
              <a:gd name="connsiteX3" fmla="*/ 0 w 6132997"/>
              <a:gd name="connsiteY3" fmla="*/ 6893857 h 6893857"/>
              <a:gd name="connsiteX4" fmla="*/ 1348644 w 6132997"/>
              <a:gd name="connsiteY4" fmla="*/ 0 h 6893857"/>
              <a:gd name="connsiteX0" fmla="*/ 1457021 w 6132997"/>
              <a:gd name="connsiteY0" fmla="*/ 0 h 6893857"/>
              <a:gd name="connsiteX1" fmla="*/ 6132997 w 6132997"/>
              <a:gd name="connsiteY1" fmla="*/ 11953 h 6893857"/>
              <a:gd name="connsiteX2" fmla="*/ 6132997 w 6132997"/>
              <a:gd name="connsiteY2" fmla="*/ 6869951 h 6893857"/>
              <a:gd name="connsiteX3" fmla="*/ 0 w 6132997"/>
              <a:gd name="connsiteY3" fmla="*/ 6893857 h 6893857"/>
              <a:gd name="connsiteX4" fmla="*/ 1457021 w 6132997"/>
              <a:gd name="connsiteY4" fmla="*/ 0 h 6893857"/>
              <a:gd name="connsiteX0" fmla="*/ 1754909 w 6430885"/>
              <a:gd name="connsiteY0" fmla="*/ 0 h 6869951"/>
              <a:gd name="connsiteX1" fmla="*/ 6430885 w 6430885"/>
              <a:gd name="connsiteY1" fmla="*/ 11953 h 6869951"/>
              <a:gd name="connsiteX2" fmla="*/ 6430885 w 6430885"/>
              <a:gd name="connsiteY2" fmla="*/ 6869951 h 6869951"/>
              <a:gd name="connsiteX3" fmla="*/ 0 w 6430885"/>
              <a:gd name="connsiteY3" fmla="*/ 6869951 h 6869951"/>
              <a:gd name="connsiteX4" fmla="*/ 1754909 w 6430885"/>
              <a:gd name="connsiteY4" fmla="*/ 0 h 6869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0885" h="6869951">
                <a:moveTo>
                  <a:pt x="1754909" y="0"/>
                </a:moveTo>
                <a:lnTo>
                  <a:pt x="6430885" y="11953"/>
                </a:lnTo>
                <a:lnTo>
                  <a:pt x="6430885" y="6869951"/>
                </a:lnTo>
                <a:lnTo>
                  <a:pt x="0" y="6869951"/>
                </a:lnTo>
                <a:lnTo>
                  <a:pt x="1754909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E21507F-BF8F-3560-22AB-EB22925CB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3920" y="800849"/>
            <a:ext cx="4065767" cy="3510553"/>
          </a:xfrm>
        </p:spPr>
        <p:txBody>
          <a:bodyPr anchor="t">
            <a:normAutofit/>
          </a:bodyPr>
          <a:lstStyle/>
          <a:p>
            <a:r>
              <a:rPr lang="it-IT"/>
              <a:t>Beneficiari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DCE6985-18EC-EE9B-2CF1-268593127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5753" y="533400"/>
            <a:ext cx="5458046" cy="5791200"/>
          </a:xfrm>
        </p:spPr>
        <p:txBody>
          <a:bodyPr anchor="ctr">
            <a:normAutofit/>
          </a:bodyPr>
          <a:lstStyle/>
          <a:p>
            <a:pPr indent="0">
              <a:buNone/>
            </a:pPr>
            <a:r>
              <a:rPr lang="it-IT" sz="3600" dirty="0"/>
              <a:t>Beneficiari: Micro, piccole e medie imprese (MPMI) turistiche, in forma singola o aggregata.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8A66062-E0FE-4EE7-9840-EC05B87AC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-1" y="4541520"/>
            <a:ext cx="5895754" cy="231050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3B4C179-2540-4304-9C9C-2AAAA53EF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1" y="2988236"/>
            <a:ext cx="2418079" cy="388769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1479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1775E6C-9FE7-4AE4-ABE7-2568D95DEA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23">
            <a:extLst>
              <a:ext uri="{FF2B5EF4-FFF2-40B4-BE49-F238E27FC236}">
                <a16:creationId xmlns:a16="http://schemas.microsoft.com/office/drawing/2014/main" id="{8CECB99A-E2AB-482F-A307-4879553101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650"/>
            <a:ext cx="5676966" cy="6869953"/>
          </a:xfrm>
          <a:custGeom>
            <a:avLst/>
            <a:gdLst>
              <a:gd name="connsiteX0" fmla="*/ 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0 w 5803153"/>
              <a:gd name="connsiteY4" fmla="*/ 0 h 6857998"/>
              <a:gd name="connsiteX0" fmla="*/ 101600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1016000 w 5803153"/>
              <a:gd name="connsiteY4" fmla="*/ 0 h 6857998"/>
              <a:gd name="connsiteX0" fmla="*/ 133872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338729 w 6125882"/>
              <a:gd name="connsiteY4" fmla="*/ 0 h 6857998"/>
              <a:gd name="connsiteX0" fmla="*/ 1697317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697317 w 6125882"/>
              <a:gd name="connsiteY4" fmla="*/ 0 h 6857998"/>
              <a:gd name="connsiteX0" fmla="*/ 2702091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702091 w 6125882"/>
              <a:gd name="connsiteY4" fmla="*/ 0 h 6857998"/>
              <a:gd name="connsiteX0" fmla="*/ 121508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215089 w 6125882"/>
              <a:gd name="connsiteY4" fmla="*/ 0 h 6857998"/>
              <a:gd name="connsiteX0" fmla="*/ 1222204 w 6132997"/>
              <a:gd name="connsiteY0" fmla="*/ 0 h 6881904"/>
              <a:gd name="connsiteX1" fmla="*/ 6132997 w 6132997"/>
              <a:gd name="connsiteY1" fmla="*/ 0 h 6881904"/>
              <a:gd name="connsiteX2" fmla="*/ 6132997 w 6132997"/>
              <a:gd name="connsiteY2" fmla="*/ 6857998 h 6881904"/>
              <a:gd name="connsiteX3" fmla="*/ 0 w 6132997"/>
              <a:gd name="connsiteY3" fmla="*/ 6881904 h 6881904"/>
              <a:gd name="connsiteX4" fmla="*/ 1222204 w 6132997"/>
              <a:gd name="connsiteY4" fmla="*/ 0 h 6881904"/>
              <a:gd name="connsiteX0" fmla="*/ 1348644 w 6132997"/>
              <a:gd name="connsiteY0" fmla="*/ 0 h 6893857"/>
              <a:gd name="connsiteX1" fmla="*/ 6132997 w 6132997"/>
              <a:gd name="connsiteY1" fmla="*/ 11953 h 6893857"/>
              <a:gd name="connsiteX2" fmla="*/ 6132997 w 6132997"/>
              <a:gd name="connsiteY2" fmla="*/ 6869951 h 6893857"/>
              <a:gd name="connsiteX3" fmla="*/ 0 w 6132997"/>
              <a:gd name="connsiteY3" fmla="*/ 6893857 h 6893857"/>
              <a:gd name="connsiteX4" fmla="*/ 1348644 w 6132997"/>
              <a:gd name="connsiteY4" fmla="*/ 0 h 6893857"/>
              <a:gd name="connsiteX0" fmla="*/ 1457021 w 6132997"/>
              <a:gd name="connsiteY0" fmla="*/ 0 h 6893857"/>
              <a:gd name="connsiteX1" fmla="*/ 6132997 w 6132997"/>
              <a:gd name="connsiteY1" fmla="*/ 11953 h 6893857"/>
              <a:gd name="connsiteX2" fmla="*/ 6132997 w 6132997"/>
              <a:gd name="connsiteY2" fmla="*/ 6869951 h 6893857"/>
              <a:gd name="connsiteX3" fmla="*/ 0 w 6132997"/>
              <a:gd name="connsiteY3" fmla="*/ 6893857 h 6893857"/>
              <a:gd name="connsiteX4" fmla="*/ 1457021 w 6132997"/>
              <a:gd name="connsiteY4" fmla="*/ 0 h 6893857"/>
              <a:gd name="connsiteX0" fmla="*/ 1754909 w 6430885"/>
              <a:gd name="connsiteY0" fmla="*/ 0 h 6869951"/>
              <a:gd name="connsiteX1" fmla="*/ 6430885 w 6430885"/>
              <a:gd name="connsiteY1" fmla="*/ 11953 h 6869951"/>
              <a:gd name="connsiteX2" fmla="*/ 6430885 w 6430885"/>
              <a:gd name="connsiteY2" fmla="*/ 6869951 h 6869951"/>
              <a:gd name="connsiteX3" fmla="*/ 0 w 6430885"/>
              <a:gd name="connsiteY3" fmla="*/ 6869951 h 6869951"/>
              <a:gd name="connsiteX4" fmla="*/ 1754909 w 6430885"/>
              <a:gd name="connsiteY4" fmla="*/ 0 h 6869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0885" h="6869951">
                <a:moveTo>
                  <a:pt x="1754909" y="0"/>
                </a:moveTo>
                <a:lnTo>
                  <a:pt x="6430885" y="11953"/>
                </a:lnTo>
                <a:lnTo>
                  <a:pt x="6430885" y="6869951"/>
                </a:lnTo>
                <a:lnTo>
                  <a:pt x="0" y="6869951"/>
                </a:lnTo>
                <a:lnTo>
                  <a:pt x="1754909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2F483B4-385F-BCD4-E980-379155FE6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3920" y="800849"/>
            <a:ext cx="4065767" cy="3510553"/>
          </a:xfrm>
        </p:spPr>
        <p:txBody>
          <a:bodyPr anchor="t">
            <a:normAutofit/>
          </a:bodyPr>
          <a:lstStyle/>
          <a:p>
            <a:r>
              <a:rPr lang="it-IT" sz="3700" dirty="0"/>
              <a:t>Requisiti di ammissibilità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6035771-B82C-564E-66F2-5839332FB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5753" y="533400"/>
            <a:ext cx="5458046" cy="5791200"/>
          </a:xfrm>
        </p:spPr>
        <p:txBody>
          <a:bodyPr anchor="ctr">
            <a:normAutofit/>
          </a:bodyPr>
          <a:lstStyle/>
          <a:p>
            <a:r>
              <a:rPr lang="it-IT" sz="2800" dirty="0"/>
              <a:t>Iscrizione nel Registro delle Imprese</a:t>
            </a:r>
          </a:p>
          <a:p>
            <a:r>
              <a:rPr lang="it-IT" sz="2800" dirty="0"/>
              <a:t>Sede legale o operativa nei borghi storici delle Marche (</a:t>
            </a:r>
            <a:r>
              <a:rPr lang="it-IT" sz="1800" dirty="0">
                <a:ea typeface="+mn-lt"/>
                <a:cs typeface="+mn-lt"/>
              </a:rPr>
              <a:t>Esclusivamente per i comuni con un numero di abitati fino a 5.000 sarà possibile ricomprendere interventi da realizzarsi in aree circostanti il borgo sempre e comunque nei limiti del territorio comunale)</a:t>
            </a:r>
            <a:r>
              <a:rPr lang="it-IT" sz="2800" dirty="0">
                <a:ea typeface="+mn-lt"/>
                <a:cs typeface="+mn-lt"/>
              </a:rPr>
              <a:t>.</a:t>
            </a:r>
          </a:p>
          <a:p>
            <a:r>
              <a:rPr lang="it-IT" sz="2800" dirty="0">
                <a:ea typeface="+mn-lt"/>
                <a:cs typeface="+mn-lt"/>
              </a:rPr>
              <a:t>Possedere i requisiti dimensionali di micro, piccola o media impresa;</a:t>
            </a:r>
          </a:p>
          <a:p>
            <a:r>
              <a:rPr lang="it-IT" sz="2800" dirty="0">
                <a:ea typeface="+mn-lt"/>
                <a:cs typeface="+mn-lt"/>
              </a:rPr>
              <a:t>Essere attive ed avere l’attività economica, principale o secondaria, rientrante nei settori di attività indicati dai codici ATECO 2025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8A66062-E0FE-4EE7-9840-EC05B87AC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-1" y="4541520"/>
            <a:ext cx="5895754" cy="231050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3B4C179-2540-4304-9C9C-2AAAA53EF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1" y="2988236"/>
            <a:ext cx="2418079" cy="388769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3153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1A09EEE-E13F-41BB-A90B-B6F5818CFB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AC2F44F-BEA9-0BAF-AD0F-8DBEC4DFFF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23">
            <a:extLst>
              <a:ext uri="{FF2B5EF4-FFF2-40B4-BE49-F238E27FC236}">
                <a16:creationId xmlns:a16="http://schemas.microsoft.com/office/drawing/2014/main" id="{683FC2D6-BA26-A6B2-C6E6-69DD7A004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650"/>
            <a:ext cx="5676966" cy="6869953"/>
          </a:xfrm>
          <a:custGeom>
            <a:avLst/>
            <a:gdLst>
              <a:gd name="connsiteX0" fmla="*/ 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0 w 5803153"/>
              <a:gd name="connsiteY4" fmla="*/ 0 h 6857998"/>
              <a:gd name="connsiteX0" fmla="*/ 101600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1016000 w 5803153"/>
              <a:gd name="connsiteY4" fmla="*/ 0 h 6857998"/>
              <a:gd name="connsiteX0" fmla="*/ 133872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338729 w 6125882"/>
              <a:gd name="connsiteY4" fmla="*/ 0 h 6857998"/>
              <a:gd name="connsiteX0" fmla="*/ 1697317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697317 w 6125882"/>
              <a:gd name="connsiteY4" fmla="*/ 0 h 6857998"/>
              <a:gd name="connsiteX0" fmla="*/ 2702091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702091 w 6125882"/>
              <a:gd name="connsiteY4" fmla="*/ 0 h 6857998"/>
              <a:gd name="connsiteX0" fmla="*/ 121508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215089 w 6125882"/>
              <a:gd name="connsiteY4" fmla="*/ 0 h 6857998"/>
              <a:gd name="connsiteX0" fmla="*/ 1222204 w 6132997"/>
              <a:gd name="connsiteY0" fmla="*/ 0 h 6881904"/>
              <a:gd name="connsiteX1" fmla="*/ 6132997 w 6132997"/>
              <a:gd name="connsiteY1" fmla="*/ 0 h 6881904"/>
              <a:gd name="connsiteX2" fmla="*/ 6132997 w 6132997"/>
              <a:gd name="connsiteY2" fmla="*/ 6857998 h 6881904"/>
              <a:gd name="connsiteX3" fmla="*/ 0 w 6132997"/>
              <a:gd name="connsiteY3" fmla="*/ 6881904 h 6881904"/>
              <a:gd name="connsiteX4" fmla="*/ 1222204 w 6132997"/>
              <a:gd name="connsiteY4" fmla="*/ 0 h 6881904"/>
              <a:gd name="connsiteX0" fmla="*/ 1348644 w 6132997"/>
              <a:gd name="connsiteY0" fmla="*/ 0 h 6893857"/>
              <a:gd name="connsiteX1" fmla="*/ 6132997 w 6132997"/>
              <a:gd name="connsiteY1" fmla="*/ 11953 h 6893857"/>
              <a:gd name="connsiteX2" fmla="*/ 6132997 w 6132997"/>
              <a:gd name="connsiteY2" fmla="*/ 6869951 h 6893857"/>
              <a:gd name="connsiteX3" fmla="*/ 0 w 6132997"/>
              <a:gd name="connsiteY3" fmla="*/ 6893857 h 6893857"/>
              <a:gd name="connsiteX4" fmla="*/ 1348644 w 6132997"/>
              <a:gd name="connsiteY4" fmla="*/ 0 h 6893857"/>
              <a:gd name="connsiteX0" fmla="*/ 1457021 w 6132997"/>
              <a:gd name="connsiteY0" fmla="*/ 0 h 6893857"/>
              <a:gd name="connsiteX1" fmla="*/ 6132997 w 6132997"/>
              <a:gd name="connsiteY1" fmla="*/ 11953 h 6893857"/>
              <a:gd name="connsiteX2" fmla="*/ 6132997 w 6132997"/>
              <a:gd name="connsiteY2" fmla="*/ 6869951 h 6893857"/>
              <a:gd name="connsiteX3" fmla="*/ 0 w 6132997"/>
              <a:gd name="connsiteY3" fmla="*/ 6893857 h 6893857"/>
              <a:gd name="connsiteX4" fmla="*/ 1457021 w 6132997"/>
              <a:gd name="connsiteY4" fmla="*/ 0 h 6893857"/>
              <a:gd name="connsiteX0" fmla="*/ 1754909 w 6430885"/>
              <a:gd name="connsiteY0" fmla="*/ 0 h 6869951"/>
              <a:gd name="connsiteX1" fmla="*/ 6430885 w 6430885"/>
              <a:gd name="connsiteY1" fmla="*/ 11953 h 6869951"/>
              <a:gd name="connsiteX2" fmla="*/ 6430885 w 6430885"/>
              <a:gd name="connsiteY2" fmla="*/ 6869951 h 6869951"/>
              <a:gd name="connsiteX3" fmla="*/ 0 w 6430885"/>
              <a:gd name="connsiteY3" fmla="*/ 6869951 h 6869951"/>
              <a:gd name="connsiteX4" fmla="*/ 1754909 w 6430885"/>
              <a:gd name="connsiteY4" fmla="*/ 0 h 6869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0885" h="6869951">
                <a:moveTo>
                  <a:pt x="1754909" y="0"/>
                </a:moveTo>
                <a:lnTo>
                  <a:pt x="6430885" y="11953"/>
                </a:lnTo>
                <a:lnTo>
                  <a:pt x="6430885" y="6869951"/>
                </a:lnTo>
                <a:lnTo>
                  <a:pt x="0" y="6869951"/>
                </a:lnTo>
                <a:lnTo>
                  <a:pt x="1754909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C818DDF-6B2E-BFA4-D04E-5A5CEF83C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920" y="870122"/>
            <a:ext cx="4065767" cy="3510553"/>
          </a:xfrm>
        </p:spPr>
        <p:txBody>
          <a:bodyPr anchor="t">
            <a:normAutofit/>
          </a:bodyPr>
          <a:lstStyle/>
          <a:p>
            <a:r>
              <a:rPr lang="it-IT" sz="3700" dirty="0"/>
              <a:t>Codice Ateco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D13C7F-99EB-C557-851A-7317340833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5753" y="533400"/>
            <a:ext cx="5458046" cy="5791200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buNone/>
            </a:pPr>
            <a:r>
              <a:rPr lang="it-IT" dirty="0">
                <a:ea typeface="+mn-lt"/>
                <a:cs typeface="+mn-lt"/>
              </a:rPr>
              <a:t>49  - ALTRI TRASPORTI</a:t>
            </a:r>
            <a:endParaRPr lang="it-IT" dirty="0"/>
          </a:p>
          <a:p>
            <a:pPr>
              <a:buNone/>
            </a:pPr>
            <a:r>
              <a:rPr lang="it-IT" dirty="0">
                <a:ea typeface="+mn-lt"/>
                <a:cs typeface="+mn-lt"/>
              </a:rPr>
              <a:t>50 - TRASPORTO MARITTIMO</a:t>
            </a:r>
            <a:endParaRPr lang="it-IT" dirty="0"/>
          </a:p>
          <a:p>
            <a:pPr>
              <a:buNone/>
            </a:pPr>
            <a:r>
              <a:rPr lang="it-IT" dirty="0">
                <a:ea typeface="+mn-lt"/>
                <a:cs typeface="+mn-lt"/>
              </a:rPr>
              <a:t>55 - ALLOGGIO</a:t>
            </a:r>
            <a:endParaRPr lang="it-IT" dirty="0"/>
          </a:p>
          <a:p>
            <a:pPr>
              <a:buNone/>
            </a:pPr>
            <a:r>
              <a:rPr lang="it-IT" dirty="0">
                <a:ea typeface="+mn-lt"/>
                <a:cs typeface="+mn-lt"/>
              </a:rPr>
              <a:t>56 - ATTIVITA’ SERVIZI DI RISTORAZIONE</a:t>
            </a:r>
            <a:endParaRPr lang="it-IT" dirty="0"/>
          </a:p>
          <a:p>
            <a:pPr>
              <a:buNone/>
            </a:pPr>
            <a:r>
              <a:rPr lang="it-IT" dirty="0">
                <a:ea typeface="+mn-lt"/>
                <a:cs typeface="+mn-lt"/>
              </a:rPr>
              <a:t>77 - ATTIVITA’ DI NOLEGGIO</a:t>
            </a:r>
            <a:endParaRPr lang="it-IT" dirty="0"/>
          </a:p>
          <a:p>
            <a:pPr>
              <a:buNone/>
            </a:pPr>
            <a:r>
              <a:rPr lang="it-IT" dirty="0">
                <a:ea typeface="+mn-lt"/>
                <a:cs typeface="+mn-lt"/>
              </a:rPr>
              <a:t>79 - ATTIVITÀ DEI SERVIZI DELLE AGENZIE DI VIAGGIO, DEI TOUR OPERATOR E SERVIZI DI PRENOTAZIONE E ATTIVITÀ CONNESSE</a:t>
            </a:r>
            <a:endParaRPr lang="it-IT" dirty="0"/>
          </a:p>
          <a:p>
            <a:pPr>
              <a:buNone/>
            </a:pPr>
            <a:r>
              <a:rPr lang="it-IT" dirty="0">
                <a:ea typeface="+mn-lt"/>
                <a:cs typeface="+mn-lt"/>
              </a:rPr>
              <a:t>85 - ISTRUZIONE</a:t>
            </a:r>
            <a:endParaRPr lang="it-IT" dirty="0"/>
          </a:p>
          <a:p>
            <a:pPr>
              <a:buNone/>
            </a:pPr>
            <a:r>
              <a:rPr lang="it-IT" dirty="0">
                <a:ea typeface="+mn-lt"/>
                <a:cs typeface="+mn-lt"/>
              </a:rPr>
              <a:t>93 - ATTIVITÀ SPORTIVE, DI INTRATTENIMENTO E DI DIVERTIMENTO</a:t>
            </a:r>
            <a:endParaRPr lang="it-IT" dirty="0"/>
          </a:p>
          <a:p>
            <a:pPr>
              <a:buNone/>
            </a:pPr>
            <a:r>
              <a:rPr lang="it-IT" dirty="0">
                <a:ea typeface="+mn-lt"/>
                <a:cs typeface="+mn-lt"/>
              </a:rPr>
              <a:t>96 - ALTRE ATTIVITÀ DI SERVIZI PER LA PERSONA</a:t>
            </a:r>
            <a:endParaRPr lang="it-IT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10D3D9F-8362-7F0E-1B13-C733BA0659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-1" y="4541520"/>
            <a:ext cx="5895754" cy="231050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2B88003-FFF9-0FAB-5410-CE61DA3BDD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1" y="2988236"/>
            <a:ext cx="2418079" cy="388769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2797136"/>
      </p:ext>
    </p:extLst>
  </p:cSld>
  <p:clrMapOvr>
    <a:masterClrMapping/>
  </p:clrMapOvr>
</p:sld>
</file>

<file path=ppt/theme/theme1.xml><?xml version="1.0" encoding="utf-8"?>
<a:theme xmlns:a="http://schemas.openxmlformats.org/drawingml/2006/main" name="AngleLinesVTI">
  <a:themeElements>
    <a:clrScheme name="Custom 34">
      <a:dk1>
        <a:sysClr val="windowText" lastClr="000000"/>
      </a:dk1>
      <a:lt1>
        <a:sysClr val="window" lastClr="FFFFFF"/>
      </a:lt1>
      <a:dk2>
        <a:srgbClr val="001E2E"/>
      </a:dk2>
      <a:lt2>
        <a:srgbClr val="F0ECEC"/>
      </a:lt2>
      <a:accent1>
        <a:srgbClr val="155767"/>
      </a:accent1>
      <a:accent2>
        <a:srgbClr val="BA9CA0"/>
      </a:accent2>
      <a:accent3>
        <a:srgbClr val="A57931"/>
      </a:accent3>
      <a:accent4>
        <a:srgbClr val="0E577C"/>
      </a:accent4>
      <a:accent5>
        <a:srgbClr val="CC846E"/>
      </a:accent5>
      <a:accent6>
        <a:srgbClr val="93767A"/>
      </a:accent6>
      <a:hlink>
        <a:srgbClr val="0563C1"/>
      </a:hlink>
      <a:folHlink>
        <a:srgbClr val="954F72"/>
      </a:folHlink>
    </a:clrScheme>
    <a:fontScheme name="Walbaum Light Univers Light">
      <a:majorFont>
        <a:latin typeface="Walbaum Display Light"/>
        <a:ea typeface=""/>
        <a:cs typeface=""/>
      </a:majorFont>
      <a:minorFont>
        <a:latin typeface="Univers Condense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gleLinesVTI" id="{BC1FC193-C72F-4761-9899-1105EDF6BAE8}" vid="{64612625-F022-44B7-B9FA-9D26DEDBDC21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1889</Words>
  <Application>Microsoft Office PowerPoint</Application>
  <PresentationFormat>Widescreen</PresentationFormat>
  <Paragraphs>136</Paragraphs>
  <Slides>15</Slides>
  <Notes>13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1" baseType="lpstr">
      <vt:lpstr>Arial</vt:lpstr>
      <vt:lpstr>Calibri</vt:lpstr>
      <vt:lpstr>Univers Condensed Light</vt:lpstr>
      <vt:lpstr>Walbaum Display Light</vt:lpstr>
      <vt:lpstr>Wingdings</vt:lpstr>
      <vt:lpstr>AngleLinesVTI</vt:lpstr>
      <vt:lpstr>Presentazione dell'Intervento FESR 2021-2027  “INCENTIVI A FAVORE DELLE PMI PER LA CREAZIONE DI SISTEMI INTEGRATI DI ACCOGLIENZA SUL TERRITORIO CON INTERVENTI PRIORITARI PER IL RECUPERO E LA RIVITALIZZAZIONE DEI BORGHI”</vt:lpstr>
      <vt:lpstr>INDICE</vt:lpstr>
      <vt:lpstr>Intervento: 1.3.3.6</vt:lpstr>
      <vt:lpstr>Programma Operativo Regionale (PR) Marche - Fondo Europeo di Sviluppo Regionale (FESR)</vt:lpstr>
      <vt:lpstr>Obiettivi</vt:lpstr>
      <vt:lpstr>Dotazione finanziaria </vt:lpstr>
      <vt:lpstr>Beneficiari</vt:lpstr>
      <vt:lpstr>Requisiti di ammissibilità</vt:lpstr>
      <vt:lpstr>Codice Ateco</vt:lpstr>
      <vt:lpstr>Interventi  Ammissibili</vt:lpstr>
      <vt:lpstr>Spese ammissibili</vt:lpstr>
      <vt:lpstr>Massimali di investimento e contributo</vt:lpstr>
      <vt:lpstr>Modalità di Presentazione delle Domande</vt:lpstr>
      <vt:lpstr>Criteri di valutazione </vt:lpstr>
      <vt:lpstr>Contatti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dell'Intervento FESR 2021-2027  “INCENTIVI A FAVORE DELLE PMI PER LA CREAZIONE DI SISTEMI INTEGRATI DI ACCOGLIENZA SUL TERRITORIO CON INTERVENTI PRIORITARI PER IL RECUPERO E LA RIVITALIZZAZIONE DEI BORGHI”</dc:title>
  <dc:creator>Laura Penna</dc:creator>
  <cp:lastModifiedBy>Laura Penna</cp:lastModifiedBy>
  <cp:revision>190</cp:revision>
  <dcterms:created xsi:type="dcterms:W3CDTF">2025-04-24T09:40:29Z</dcterms:created>
  <dcterms:modified xsi:type="dcterms:W3CDTF">2025-05-05T08:26:37Z</dcterms:modified>
</cp:coreProperties>
</file>